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56" r:id="rId3"/>
    <p:sldId id="257" r:id="rId4"/>
    <p:sldId id="258" r:id="rId5"/>
    <p:sldId id="262" r:id="rId6"/>
    <p:sldId id="261"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3" d="100"/>
          <a:sy n="73" d="100"/>
        </p:scale>
        <p:origin x="58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1ACEE545-04A1-4A83-B726-36D42F0B9F00}" type="datetimeFigureOut">
              <a:rPr lang="en-GB" smtClean="0"/>
              <a:t>21/04/2020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07CDE45-ADFA-4222-BCBE-D81D6C0A04C3}" type="slidenum">
              <a:rPr lang="en-GB" smtClean="0"/>
              <a:t>‹#›</a:t>
            </a:fld>
            <a:endParaRPr lang="en-GB"/>
          </a:p>
        </p:txBody>
      </p:sp>
    </p:spTree>
    <p:extLst>
      <p:ext uri="{BB962C8B-B14F-4D97-AF65-F5344CB8AC3E}">
        <p14:creationId xmlns:p14="http://schemas.microsoft.com/office/powerpoint/2010/main" val="13707735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ACEE545-04A1-4A83-B726-36D42F0B9F00}" type="datetimeFigureOut">
              <a:rPr lang="en-GB" smtClean="0"/>
              <a:t>21/04/2020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07CDE45-ADFA-4222-BCBE-D81D6C0A04C3}" type="slidenum">
              <a:rPr lang="en-GB" smtClean="0"/>
              <a:t>‹#›</a:t>
            </a:fld>
            <a:endParaRPr lang="en-GB"/>
          </a:p>
        </p:txBody>
      </p:sp>
    </p:spTree>
    <p:extLst>
      <p:ext uri="{BB962C8B-B14F-4D97-AF65-F5344CB8AC3E}">
        <p14:creationId xmlns:p14="http://schemas.microsoft.com/office/powerpoint/2010/main" val="40438394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ACEE545-04A1-4A83-B726-36D42F0B9F00}" type="datetimeFigureOut">
              <a:rPr lang="en-GB" smtClean="0"/>
              <a:t>21/04/2020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07CDE45-ADFA-4222-BCBE-D81D6C0A04C3}" type="slidenum">
              <a:rPr lang="en-GB" smtClean="0"/>
              <a:t>‹#›</a:t>
            </a:fld>
            <a:endParaRPr lang="en-GB"/>
          </a:p>
        </p:txBody>
      </p:sp>
    </p:spTree>
    <p:extLst>
      <p:ext uri="{BB962C8B-B14F-4D97-AF65-F5344CB8AC3E}">
        <p14:creationId xmlns:p14="http://schemas.microsoft.com/office/powerpoint/2010/main" val="34196071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10328189" y="308207"/>
            <a:ext cx="1756719" cy="365125"/>
          </a:xfrm>
        </p:spPr>
        <p:txBody>
          <a:bodyPr/>
          <a:lstStyle/>
          <a:p>
            <a:r>
              <a:rPr lang="en-GB" dirty="0"/>
              <a:t>Thursday, 09 May 2019</a:t>
            </a:r>
          </a:p>
        </p:txBody>
      </p:sp>
      <p:pic>
        <p:nvPicPr>
          <p:cNvPr id="7" name="Picture 6"/>
          <p:cNvPicPr>
            <a:picLocks noChangeAspect="1"/>
          </p:cNvPicPr>
          <p:nvPr userDrawn="1"/>
        </p:nvPicPr>
        <p:blipFill>
          <a:blip r:embed="rId2"/>
          <a:stretch>
            <a:fillRect/>
          </a:stretch>
        </p:blipFill>
        <p:spPr>
          <a:xfrm>
            <a:off x="0" y="0"/>
            <a:ext cx="12192000" cy="262151"/>
          </a:xfrm>
          <a:prstGeom prst="rect">
            <a:avLst/>
          </a:prstGeom>
        </p:spPr>
      </p:pic>
      <p:pic>
        <p:nvPicPr>
          <p:cNvPr id="8" name="Picture 7"/>
          <p:cNvPicPr>
            <a:picLocks noChangeAspect="1"/>
          </p:cNvPicPr>
          <p:nvPr userDrawn="1"/>
        </p:nvPicPr>
        <p:blipFill>
          <a:blip r:embed="rId3"/>
          <a:stretch>
            <a:fillRect/>
          </a:stretch>
        </p:blipFill>
        <p:spPr>
          <a:xfrm>
            <a:off x="0" y="6780"/>
            <a:ext cx="286537" cy="6858594"/>
          </a:xfrm>
          <a:prstGeom prst="rect">
            <a:avLst/>
          </a:prstGeom>
        </p:spPr>
      </p:pic>
      <p:pic>
        <p:nvPicPr>
          <p:cNvPr id="9" name="Picture 8"/>
          <p:cNvPicPr>
            <a:picLocks noChangeAspect="1"/>
          </p:cNvPicPr>
          <p:nvPr userDrawn="1"/>
        </p:nvPicPr>
        <p:blipFill>
          <a:blip r:embed="rId4"/>
          <a:stretch>
            <a:fillRect/>
          </a:stretch>
        </p:blipFill>
        <p:spPr>
          <a:xfrm>
            <a:off x="87848" y="131075"/>
            <a:ext cx="487722" cy="719390"/>
          </a:xfrm>
          <a:prstGeom prst="rect">
            <a:avLst/>
          </a:prstGeom>
        </p:spPr>
      </p:pic>
      <p:pic>
        <p:nvPicPr>
          <p:cNvPr id="10" name="Picture 9">
            <a:extLst>
              <a:ext uri="{FF2B5EF4-FFF2-40B4-BE49-F238E27FC236}">
                <a16:creationId xmlns:a16="http://schemas.microsoft.com/office/drawing/2014/main" id="{5EC37D92-DC65-EB49-BA3F-7710904DFFD3}"/>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27163" t="11151" r="25588" b="76249"/>
          <a:stretch/>
        </p:blipFill>
        <p:spPr>
          <a:xfrm>
            <a:off x="669596" y="262151"/>
            <a:ext cx="1531075" cy="306215"/>
          </a:xfrm>
          <a:prstGeom prst="rect">
            <a:avLst/>
          </a:prstGeom>
        </p:spPr>
      </p:pic>
    </p:spTree>
    <p:extLst>
      <p:ext uri="{BB962C8B-B14F-4D97-AF65-F5344CB8AC3E}">
        <p14:creationId xmlns:p14="http://schemas.microsoft.com/office/powerpoint/2010/main" val="15148747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ACEE545-04A1-4A83-B726-36D42F0B9F00}" type="datetimeFigureOut">
              <a:rPr lang="en-GB" smtClean="0"/>
              <a:t>21/04/2020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07CDE45-ADFA-4222-BCBE-D81D6C0A04C3}" type="slidenum">
              <a:rPr lang="en-GB" smtClean="0"/>
              <a:t>‹#›</a:t>
            </a:fld>
            <a:endParaRPr lang="en-GB"/>
          </a:p>
        </p:txBody>
      </p:sp>
    </p:spTree>
    <p:extLst>
      <p:ext uri="{BB962C8B-B14F-4D97-AF65-F5344CB8AC3E}">
        <p14:creationId xmlns:p14="http://schemas.microsoft.com/office/powerpoint/2010/main" val="22256284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ACEE545-04A1-4A83-B726-36D42F0B9F00}" type="datetimeFigureOut">
              <a:rPr lang="en-GB" smtClean="0"/>
              <a:t>21/04/2020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07CDE45-ADFA-4222-BCBE-D81D6C0A04C3}" type="slidenum">
              <a:rPr lang="en-GB" smtClean="0"/>
              <a:t>‹#›</a:t>
            </a:fld>
            <a:endParaRPr lang="en-GB"/>
          </a:p>
        </p:txBody>
      </p:sp>
    </p:spTree>
    <p:extLst>
      <p:ext uri="{BB962C8B-B14F-4D97-AF65-F5344CB8AC3E}">
        <p14:creationId xmlns:p14="http://schemas.microsoft.com/office/powerpoint/2010/main" val="34068309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1ACEE545-04A1-4A83-B726-36D42F0B9F00}" type="datetimeFigureOut">
              <a:rPr lang="en-GB" smtClean="0"/>
              <a:t>21/04/2020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07CDE45-ADFA-4222-BCBE-D81D6C0A04C3}" type="slidenum">
              <a:rPr lang="en-GB" smtClean="0"/>
              <a:t>‹#›</a:t>
            </a:fld>
            <a:endParaRPr lang="en-GB"/>
          </a:p>
        </p:txBody>
      </p:sp>
    </p:spTree>
    <p:extLst>
      <p:ext uri="{BB962C8B-B14F-4D97-AF65-F5344CB8AC3E}">
        <p14:creationId xmlns:p14="http://schemas.microsoft.com/office/powerpoint/2010/main" val="38660070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1ACEE545-04A1-4A83-B726-36D42F0B9F00}" type="datetimeFigureOut">
              <a:rPr lang="en-GB" smtClean="0"/>
              <a:t>21/04/2020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07CDE45-ADFA-4222-BCBE-D81D6C0A04C3}" type="slidenum">
              <a:rPr lang="en-GB" smtClean="0"/>
              <a:t>‹#›</a:t>
            </a:fld>
            <a:endParaRPr lang="en-GB"/>
          </a:p>
        </p:txBody>
      </p:sp>
    </p:spTree>
    <p:extLst>
      <p:ext uri="{BB962C8B-B14F-4D97-AF65-F5344CB8AC3E}">
        <p14:creationId xmlns:p14="http://schemas.microsoft.com/office/powerpoint/2010/main" val="114971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1ACEE545-04A1-4A83-B726-36D42F0B9F00}" type="datetimeFigureOut">
              <a:rPr lang="en-GB" smtClean="0"/>
              <a:t>21/04/2020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07CDE45-ADFA-4222-BCBE-D81D6C0A04C3}" type="slidenum">
              <a:rPr lang="en-GB" smtClean="0"/>
              <a:t>‹#›</a:t>
            </a:fld>
            <a:endParaRPr lang="en-GB"/>
          </a:p>
        </p:txBody>
      </p:sp>
    </p:spTree>
    <p:extLst>
      <p:ext uri="{BB962C8B-B14F-4D97-AF65-F5344CB8AC3E}">
        <p14:creationId xmlns:p14="http://schemas.microsoft.com/office/powerpoint/2010/main" val="40020211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CEE545-04A1-4A83-B726-36D42F0B9F00}" type="datetimeFigureOut">
              <a:rPr lang="en-GB" smtClean="0"/>
              <a:t>21/04/2020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07CDE45-ADFA-4222-BCBE-D81D6C0A04C3}" type="slidenum">
              <a:rPr lang="en-GB" smtClean="0"/>
              <a:t>‹#›</a:t>
            </a:fld>
            <a:endParaRPr lang="en-GB"/>
          </a:p>
        </p:txBody>
      </p:sp>
    </p:spTree>
    <p:extLst>
      <p:ext uri="{BB962C8B-B14F-4D97-AF65-F5344CB8AC3E}">
        <p14:creationId xmlns:p14="http://schemas.microsoft.com/office/powerpoint/2010/main" val="24966822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ACEE545-04A1-4A83-B726-36D42F0B9F00}" type="datetimeFigureOut">
              <a:rPr lang="en-GB" smtClean="0"/>
              <a:t>21/04/2020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07CDE45-ADFA-4222-BCBE-D81D6C0A04C3}" type="slidenum">
              <a:rPr lang="en-GB" smtClean="0"/>
              <a:t>‹#›</a:t>
            </a:fld>
            <a:endParaRPr lang="en-GB"/>
          </a:p>
        </p:txBody>
      </p:sp>
    </p:spTree>
    <p:extLst>
      <p:ext uri="{BB962C8B-B14F-4D97-AF65-F5344CB8AC3E}">
        <p14:creationId xmlns:p14="http://schemas.microsoft.com/office/powerpoint/2010/main" val="14460635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ACEE545-04A1-4A83-B726-36D42F0B9F00}" type="datetimeFigureOut">
              <a:rPr lang="en-GB" smtClean="0"/>
              <a:t>21/04/2020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07CDE45-ADFA-4222-BCBE-D81D6C0A04C3}" type="slidenum">
              <a:rPr lang="en-GB" smtClean="0"/>
              <a:t>‹#›</a:t>
            </a:fld>
            <a:endParaRPr lang="en-GB"/>
          </a:p>
        </p:txBody>
      </p:sp>
    </p:spTree>
    <p:extLst>
      <p:ext uri="{BB962C8B-B14F-4D97-AF65-F5344CB8AC3E}">
        <p14:creationId xmlns:p14="http://schemas.microsoft.com/office/powerpoint/2010/main" val="23151091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CEE545-04A1-4A83-B726-36D42F0B9F00}" type="datetimeFigureOut">
              <a:rPr lang="en-GB" smtClean="0"/>
              <a:t>21/04/2020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7CDE45-ADFA-4222-BCBE-D81D6C0A04C3}" type="slidenum">
              <a:rPr lang="en-GB" smtClean="0"/>
              <a:t>‹#›</a:t>
            </a:fld>
            <a:endParaRPr lang="en-GB"/>
          </a:p>
        </p:txBody>
      </p:sp>
    </p:spTree>
    <p:extLst>
      <p:ext uri="{BB962C8B-B14F-4D97-AF65-F5344CB8AC3E}">
        <p14:creationId xmlns:p14="http://schemas.microsoft.com/office/powerpoint/2010/main" val="12033991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hyperlink" Target="https://exrx.net/Lists/Muscle"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medicalnewstoday.com/articles/320565" TargetMode="External"/><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438331" y="324284"/>
            <a:ext cx="11753668" cy="954107"/>
          </a:xfrm>
          <a:prstGeom prst="rect">
            <a:avLst/>
          </a:prstGeom>
          <a:noFill/>
        </p:spPr>
        <p:txBody>
          <a:bodyPr wrap="square" lIns="91440" tIns="45720" rIns="91440" bIns="45720">
            <a:spAutoFit/>
          </a:bodyPr>
          <a:lstStyle/>
          <a:p>
            <a:pPr algn="ctr"/>
            <a:r>
              <a:rPr lang="en-US" sz="2800" b="0" cap="none" spc="0" dirty="0">
                <a:ln w="0"/>
                <a:solidFill>
                  <a:schemeClr val="tx1"/>
                </a:solidFill>
                <a:effectLst>
                  <a:outerShdw blurRad="38100" dist="19050" dir="2700000" algn="tl" rotWithShape="0">
                    <a:schemeClr val="dk1">
                      <a:alpha val="40000"/>
                    </a:schemeClr>
                  </a:outerShdw>
                </a:effectLst>
              </a:rPr>
              <a:t>OCR Cambridge Technical in Sport</a:t>
            </a:r>
          </a:p>
          <a:p>
            <a:pPr algn="ctr"/>
            <a:r>
              <a:rPr lang="en-US" sz="2800" b="0" cap="none" spc="0" dirty="0">
                <a:ln w="0"/>
                <a:solidFill>
                  <a:schemeClr val="tx1"/>
                </a:solidFill>
                <a:effectLst>
                  <a:outerShdw blurRad="38100" dist="19050" dir="2700000" algn="tl" rotWithShape="0">
                    <a:schemeClr val="dk1">
                      <a:alpha val="40000"/>
                    </a:schemeClr>
                  </a:outerShdw>
                </a:effectLst>
              </a:rPr>
              <a:t> Transition Day Booklet</a:t>
            </a:r>
          </a:p>
        </p:txBody>
      </p:sp>
      <p:graphicFrame>
        <p:nvGraphicFramePr>
          <p:cNvPr id="11" name="Table 10"/>
          <p:cNvGraphicFramePr>
            <a:graphicFrameLocks noGrp="1"/>
          </p:cNvGraphicFramePr>
          <p:nvPr>
            <p:extLst>
              <p:ext uri="{D42A27DB-BD31-4B8C-83A1-F6EECF244321}">
                <p14:modId xmlns:p14="http://schemas.microsoft.com/office/powerpoint/2010/main" val="175464027"/>
              </p:ext>
            </p:extLst>
          </p:nvPr>
        </p:nvGraphicFramePr>
        <p:xfrm>
          <a:off x="438331" y="1421786"/>
          <a:ext cx="6543040" cy="3175000"/>
        </p:xfrm>
        <a:graphic>
          <a:graphicData uri="http://schemas.openxmlformats.org/drawingml/2006/table">
            <a:tbl>
              <a:tblPr firstRow="1" bandRow="1">
                <a:tableStyleId>{5940675A-B579-460E-94D1-54222C63F5DA}</a:tableStyleId>
              </a:tblPr>
              <a:tblGrid>
                <a:gridCol w="6543040">
                  <a:extLst>
                    <a:ext uri="{9D8B030D-6E8A-4147-A177-3AD203B41FA5}">
                      <a16:colId xmlns:a16="http://schemas.microsoft.com/office/drawing/2014/main" val="1690542782"/>
                    </a:ext>
                  </a:extLst>
                </a:gridCol>
              </a:tblGrid>
              <a:tr h="370840">
                <a:tc>
                  <a:txBody>
                    <a:bodyPr/>
                    <a:lstStyle/>
                    <a:p>
                      <a:r>
                        <a:rPr lang="en-GB" sz="1400" b="1" dirty="0"/>
                        <a:t>Course details:</a:t>
                      </a:r>
                    </a:p>
                  </a:txBody>
                  <a:tcPr/>
                </a:tc>
                <a:extLst>
                  <a:ext uri="{0D108BD9-81ED-4DB2-BD59-A6C34878D82A}">
                    <a16:rowId xmlns:a16="http://schemas.microsoft.com/office/drawing/2014/main" val="1788020367"/>
                  </a:ext>
                </a:extLst>
              </a:tr>
              <a:tr h="370840">
                <a:tc>
                  <a:txBody>
                    <a:bodyPr/>
                    <a:lstStyle/>
                    <a:p>
                      <a:r>
                        <a:rPr lang="en-GB" sz="1400" b="1" dirty="0"/>
                        <a:t>Unit 1</a:t>
                      </a:r>
                    </a:p>
                    <a:p>
                      <a:pPr marL="285750" indent="-285750">
                        <a:buFont typeface="Arial" panose="020B0604020202020204" pitchFamily="34" charset="0"/>
                        <a:buChar char="•"/>
                      </a:pPr>
                      <a:r>
                        <a:rPr lang="en-GB" sz="1400" b="0" dirty="0"/>
                        <a:t>Body systems and the effects of exercise</a:t>
                      </a:r>
                    </a:p>
                  </a:txBody>
                  <a:tcPr/>
                </a:tc>
                <a:extLst>
                  <a:ext uri="{0D108BD9-81ED-4DB2-BD59-A6C34878D82A}">
                    <a16:rowId xmlns:a16="http://schemas.microsoft.com/office/drawing/2014/main" val="3899814222"/>
                  </a:ext>
                </a:extLst>
              </a:tr>
              <a:tr h="370840">
                <a:tc>
                  <a:txBody>
                    <a:bodyPr/>
                    <a:lstStyle/>
                    <a:p>
                      <a:r>
                        <a:rPr lang="en-GB" sz="1400" b="1" dirty="0"/>
                        <a:t>Unit 2</a:t>
                      </a:r>
                    </a:p>
                    <a:p>
                      <a:pPr marL="285750" indent="-285750">
                        <a:buFont typeface="Arial" panose="020B0604020202020204" pitchFamily="34" charset="0"/>
                        <a:buChar char="•"/>
                      </a:pPr>
                      <a:r>
                        <a:rPr lang="en-GB" sz="1400" b="0" dirty="0"/>
                        <a:t>Sports coaching and activity leadership</a:t>
                      </a:r>
                    </a:p>
                  </a:txBody>
                  <a:tcPr/>
                </a:tc>
                <a:extLst>
                  <a:ext uri="{0D108BD9-81ED-4DB2-BD59-A6C34878D82A}">
                    <a16:rowId xmlns:a16="http://schemas.microsoft.com/office/drawing/2014/main" val="3087350145"/>
                  </a:ext>
                </a:extLst>
              </a:tr>
              <a:tr h="370840">
                <a:tc>
                  <a:txBody>
                    <a:bodyPr/>
                    <a:lstStyle/>
                    <a:p>
                      <a:r>
                        <a:rPr lang="en-GB" sz="1400" b="1" dirty="0"/>
                        <a:t>Unit 3</a:t>
                      </a:r>
                    </a:p>
                    <a:p>
                      <a:pPr marL="285750" indent="-285750">
                        <a:buFont typeface="Arial" panose="020B0604020202020204" pitchFamily="34" charset="0"/>
                        <a:buChar char="•"/>
                      </a:pPr>
                      <a:r>
                        <a:rPr lang="en-GB" sz="1400" b="0" dirty="0"/>
                        <a:t>Sports organisation and development </a:t>
                      </a:r>
                    </a:p>
                  </a:txBody>
                  <a:tcPr/>
                </a:tc>
                <a:extLst>
                  <a:ext uri="{0D108BD9-81ED-4DB2-BD59-A6C34878D82A}">
                    <a16:rowId xmlns:a16="http://schemas.microsoft.com/office/drawing/2014/main" val="2371792909"/>
                  </a:ext>
                </a:extLst>
              </a:tr>
              <a:tr h="370840">
                <a:tc>
                  <a:txBody>
                    <a:bodyPr/>
                    <a:lstStyle/>
                    <a:p>
                      <a:r>
                        <a:rPr lang="en-GB" sz="1400" b="1" dirty="0"/>
                        <a:t>Unit 8</a:t>
                      </a:r>
                    </a:p>
                    <a:p>
                      <a:pPr marL="285750" indent="-285750">
                        <a:buFont typeface="Arial" panose="020B0604020202020204" pitchFamily="34" charset="0"/>
                        <a:buChar char="•"/>
                      </a:pPr>
                      <a:r>
                        <a:rPr lang="en-GB" sz="1400" b="0" dirty="0"/>
                        <a:t>Organisation of sports events</a:t>
                      </a:r>
                    </a:p>
                  </a:txBody>
                  <a:tcPr/>
                </a:tc>
                <a:extLst>
                  <a:ext uri="{0D108BD9-81ED-4DB2-BD59-A6C34878D82A}">
                    <a16:rowId xmlns:a16="http://schemas.microsoft.com/office/drawing/2014/main" val="1777189885"/>
                  </a:ext>
                </a:extLst>
              </a:tr>
              <a:tr h="370840">
                <a:tc>
                  <a:txBody>
                    <a:bodyPr/>
                    <a:lstStyle/>
                    <a:p>
                      <a:r>
                        <a:rPr lang="en-GB" sz="1400" b="1" dirty="0"/>
                        <a:t>Unit 18</a:t>
                      </a:r>
                    </a:p>
                    <a:p>
                      <a:pPr marL="285750" indent="-285750">
                        <a:buFont typeface="Arial" panose="020B0604020202020204" pitchFamily="34" charset="0"/>
                        <a:buChar char="•"/>
                      </a:pPr>
                      <a:r>
                        <a:rPr lang="en-GB" sz="1400" b="0" dirty="0"/>
                        <a:t>Practical skills in sport and physical activities</a:t>
                      </a:r>
                    </a:p>
                    <a:p>
                      <a:pPr marL="285750" indent="-285750">
                        <a:buFont typeface="Arial" panose="020B0604020202020204" pitchFamily="34" charset="0"/>
                        <a:buChar char="•"/>
                      </a:pPr>
                      <a:endParaRPr lang="en-GB" sz="1400" b="0" dirty="0"/>
                    </a:p>
                  </a:txBody>
                  <a:tcPr/>
                </a:tc>
                <a:extLst>
                  <a:ext uri="{0D108BD9-81ED-4DB2-BD59-A6C34878D82A}">
                    <a16:rowId xmlns:a16="http://schemas.microsoft.com/office/drawing/2014/main" val="3762287385"/>
                  </a:ext>
                </a:extLst>
              </a:tr>
            </a:tbl>
          </a:graphicData>
        </a:graphic>
      </p:graphicFrame>
      <p:sp>
        <p:nvSpPr>
          <p:cNvPr id="12" name="TextBox 11"/>
          <p:cNvSpPr txBox="1"/>
          <p:nvPr/>
        </p:nvSpPr>
        <p:spPr>
          <a:xfrm>
            <a:off x="7155542" y="3077029"/>
            <a:ext cx="4818743" cy="1200329"/>
          </a:xfrm>
          <a:prstGeom prst="rect">
            <a:avLst/>
          </a:prstGeom>
          <a:noFill/>
        </p:spPr>
        <p:txBody>
          <a:bodyPr wrap="square" rtlCol="0">
            <a:spAutoFit/>
          </a:bodyPr>
          <a:lstStyle/>
          <a:p>
            <a:r>
              <a:rPr lang="en-GB" dirty="0"/>
              <a:t>This booklet is designed to give you an introduction to OCR Cambridge Technical in Sport.  Make sure you use the help boxes and websites to enable you to complete the booklet.</a:t>
            </a:r>
          </a:p>
        </p:txBody>
      </p:sp>
    </p:spTree>
    <p:extLst>
      <p:ext uri="{BB962C8B-B14F-4D97-AF65-F5344CB8AC3E}">
        <p14:creationId xmlns:p14="http://schemas.microsoft.com/office/powerpoint/2010/main" val="2241761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73182" y="90806"/>
            <a:ext cx="11738956" cy="479678"/>
          </a:xfrm>
          <a:solidFill>
            <a:schemeClr val="bg1">
              <a:lumMod val="85000"/>
            </a:schemeClr>
          </a:solidFill>
          <a:ln>
            <a:solidFill>
              <a:schemeClr val="tx1"/>
            </a:solidFill>
          </a:ln>
        </p:spPr>
        <p:txBody>
          <a:bodyPr>
            <a:normAutofit fontScale="90000"/>
          </a:bodyPr>
          <a:lstStyle/>
          <a:p>
            <a:pPr algn="ctr"/>
            <a:r>
              <a:rPr lang="en-GB" sz="3200" dirty="0"/>
              <a:t>Unit 1: Joints, Muscles and Movements</a:t>
            </a:r>
          </a:p>
        </p:txBody>
      </p:sp>
      <p:sp>
        <p:nvSpPr>
          <p:cNvPr id="5" name="Content Placeholder 4"/>
          <p:cNvSpPr>
            <a:spLocks noGrp="1"/>
          </p:cNvSpPr>
          <p:nvPr>
            <p:ph idx="1"/>
          </p:nvPr>
        </p:nvSpPr>
        <p:spPr>
          <a:xfrm>
            <a:off x="173181" y="657388"/>
            <a:ext cx="11738957" cy="2618430"/>
          </a:xfrm>
          <a:ln>
            <a:solidFill>
              <a:schemeClr val="tx1"/>
            </a:solidFill>
          </a:ln>
        </p:spPr>
        <p:txBody>
          <a:bodyPr>
            <a:normAutofit/>
          </a:bodyPr>
          <a:lstStyle/>
          <a:p>
            <a:pPr marL="0" indent="0">
              <a:buNone/>
            </a:pPr>
            <a:r>
              <a:rPr lang="en-GB" sz="1800" u="sng" dirty="0"/>
              <a:t>Instructions:</a:t>
            </a:r>
          </a:p>
          <a:p>
            <a:pPr marL="342900" indent="-342900">
              <a:buAutoNum type="arabicPeriod"/>
            </a:pPr>
            <a:r>
              <a:rPr lang="en-GB" sz="1800" dirty="0"/>
              <a:t>Complete the table on joints, muscles and movements (next page).</a:t>
            </a:r>
          </a:p>
          <a:p>
            <a:pPr marL="342900" indent="-342900">
              <a:buAutoNum type="arabicPeriod"/>
            </a:pPr>
            <a:r>
              <a:rPr lang="en-GB" sz="1800" dirty="0"/>
              <a:t>Find the correct </a:t>
            </a:r>
            <a:r>
              <a:rPr lang="en-GB" sz="1800" b="1" dirty="0"/>
              <a:t>joint type </a:t>
            </a:r>
            <a:r>
              <a:rPr lang="en-GB" sz="1800" dirty="0"/>
              <a:t>for each of the listed joints.  See joint help.</a:t>
            </a:r>
          </a:p>
          <a:p>
            <a:pPr marL="342900" indent="-342900">
              <a:buAutoNum type="arabicPeriod"/>
            </a:pPr>
            <a:r>
              <a:rPr lang="en-GB" sz="1800" dirty="0"/>
              <a:t>Find the </a:t>
            </a:r>
            <a:r>
              <a:rPr lang="en-GB" sz="1800" b="1" dirty="0"/>
              <a:t>movements</a:t>
            </a:r>
            <a:r>
              <a:rPr lang="en-GB" sz="1800" dirty="0"/>
              <a:t> possible for each of the listed joints. See movement help.</a:t>
            </a:r>
          </a:p>
          <a:p>
            <a:pPr marL="342900" indent="-342900">
              <a:buAutoNum type="arabicPeriod"/>
            </a:pPr>
            <a:r>
              <a:rPr lang="en-GB" sz="1800" dirty="0"/>
              <a:t>For each of the movements listed find the </a:t>
            </a:r>
            <a:r>
              <a:rPr lang="en-GB" sz="1800" b="1" dirty="0"/>
              <a:t>muscle (agonist) </a:t>
            </a:r>
            <a:r>
              <a:rPr lang="en-GB" sz="1800" dirty="0"/>
              <a:t>responsible for the movement.  See muscle help.</a:t>
            </a:r>
          </a:p>
          <a:p>
            <a:pPr marL="342900" indent="-342900">
              <a:buAutoNum type="arabicPeriod"/>
            </a:pPr>
            <a:r>
              <a:rPr lang="en-GB" sz="1800" dirty="0"/>
              <a:t>For each of the movements listed find the </a:t>
            </a:r>
            <a:r>
              <a:rPr lang="en-GB" sz="1800" b="1" dirty="0"/>
              <a:t>muscle</a:t>
            </a:r>
            <a:r>
              <a:rPr lang="en-GB" sz="1800" dirty="0"/>
              <a:t> </a:t>
            </a:r>
            <a:r>
              <a:rPr lang="en-GB" sz="1800" b="1" dirty="0"/>
              <a:t>(antagonist) </a:t>
            </a:r>
            <a:r>
              <a:rPr lang="en-GB" sz="1800" dirty="0"/>
              <a:t>that relaxes for that movement.  See muscle help.</a:t>
            </a:r>
          </a:p>
        </p:txBody>
      </p:sp>
      <p:sp>
        <p:nvSpPr>
          <p:cNvPr id="6" name="Rectangle 5"/>
          <p:cNvSpPr/>
          <p:nvPr/>
        </p:nvSpPr>
        <p:spPr>
          <a:xfrm>
            <a:off x="2451737" y="3362722"/>
            <a:ext cx="2064327" cy="3046988"/>
          </a:xfrm>
          <a:prstGeom prst="rect">
            <a:avLst/>
          </a:prstGeom>
          <a:ln>
            <a:solidFill>
              <a:schemeClr val="tx1"/>
            </a:solidFill>
          </a:ln>
        </p:spPr>
        <p:txBody>
          <a:bodyPr wrap="square">
            <a:spAutoFit/>
          </a:bodyPr>
          <a:lstStyle/>
          <a:p>
            <a:pPr algn="ctr">
              <a:spcAft>
                <a:spcPts val="0"/>
              </a:spcAft>
            </a:pPr>
            <a:r>
              <a:rPr lang="en-GB" sz="1200" b="1" dirty="0">
                <a:ea typeface="Times New Roman"/>
              </a:rPr>
              <a:t>Movement Help</a:t>
            </a:r>
          </a:p>
          <a:p>
            <a:pPr algn="ctr">
              <a:spcAft>
                <a:spcPts val="0"/>
              </a:spcAft>
            </a:pPr>
            <a:r>
              <a:rPr lang="en-GB" sz="1200" dirty="0">
                <a:ea typeface="Times New Roman"/>
              </a:rPr>
              <a:t>Flexion</a:t>
            </a:r>
          </a:p>
          <a:p>
            <a:pPr algn="ctr">
              <a:spcAft>
                <a:spcPts val="0"/>
              </a:spcAft>
            </a:pPr>
            <a:r>
              <a:rPr lang="en-GB" sz="1200" dirty="0">
                <a:ea typeface="Times New Roman"/>
              </a:rPr>
              <a:t>Extension</a:t>
            </a:r>
          </a:p>
          <a:p>
            <a:pPr algn="ctr">
              <a:spcAft>
                <a:spcPts val="0"/>
              </a:spcAft>
            </a:pPr>
            <a:r>
              <a:rPr lang="en-GB" sz="1200" dirty="0">
                <a:ea typeface="Times New Roman"/>
              </a:rPr>
              <a:t>Abduction</a:t>
            </a:r>
          </a:p>
          <a:p>
            <a:pPr algn="ctr">
              <a:spcAft>
                <a:spcPts val="0"/>
              </a:spcAft>
            </a:pPr>
            <a:r>
              <a:rPr lang="en-GB" sz="1200" dirty="0">
                <a:ea typeface="Times New Roman"/>
              </a:rPr>
              <a:t>Adduction</a:t>
            </a:r>
          </a:p>
          <a:p>
            <a:pPr algn="ctr">
              <a:spcAft>
                <a:spcPts val="0"/>
              </a:spcAft>
            </a:pPr>
            <a:r>
              <a:rPr lang="en-GB" sz="1200" dirty="0">
                <a:ea typeface="Times New Roman"/>
              </a:rPr>
              <a:t>Medial Rotation</a:t>
            </a:r>
          </a:p>
          <a:p>
            <a:pPr algn="ctr">
              <a:spcAft>
                <a:spcPts val="0"/>
              </a:spcAft>
            </a:pPr>
            <a:r>
              <a:rPr lang="en-GB" sz="1200" dirty="0">
                <a:ea typeface="Times New Roman"/>
              </a:rPr>
              <a:t>Lateral Rotation</a:t>
            </a:r>
          </a:p>
          <a:p>
            <a:pPr algn="ctr">
              <a:spcAft>
                <a:spcPts val="0"/>
              </a:spcAft>
            </a:pPr>
            <a:r>
              <a:rPr lang="en-GB" sz="1200" dirty="0">
                <a:ea typeface="Times New Roman"/>
              </a:rPr>
              <a:t>Horizontal Adduction</a:t>
            </a:r>
          </a:p>
          <a:p>
            <a:pPr algn="ctr">
              <a:spcAft>
                <a:spcPts val="0"/>
              </a:spcAft>
            </a:pPr>
            <a:r>
              <a:rPr lang="en-GB" sz="1200" dirty="0">
                <a:ea typeface="Times New Roman"/>
              </a:rPr>
              <a:t>Horizontal Adduction</a:t>
            </a:r>
          </a:p>
          <a:p>
            <a:pPr algn="ctr">
              <a:spcAft>
                <a:spcPts val="0"/>
              </a:spcAft>
            </a:pPr>
            <a:r>
              <a:rPr lang="en-GB" sz="1200" dirty="0">
                <a:ea typeface="Times New Roman"/>
              </a:rPr>
              <a:t>Wrist flexion</a:t>
            </a:r>
          </a:p>
          <a:p>
            <a:pPr algn="ctr">
              <a:spcAft>
                <a:spcPts val="0"/>
              </a:spcAft>
            </a:pPr>
            <a:r>
              <a:rPr lang="en-GB" sz="1200" dirty="0">
                <a:ea typeface="Times New Roman"/>
              </a:rPr>
              <a:t>Wrist extension</a:t>
            </a:r>
          </a:p>
          <a:p>
            <a:pPr algn="ctr">
              <a:spcAft>
                <a:spcPts val="0"/>
              </a:spcAft>
            </a:pPr>
            <a:r>
              <a:rPr lang="en-GB" sz="1200" dirty="0">
                <a:ea typeface="Times New Roman"/>
              </a:rPr>
              <a:t>Supination</a:t>
            </a:r>
          </a:p>
          <a:p>
            <a:pPr algn="ctr">
              <a:spcAft>
                <a:spcPts val="0"/>
              </a:spcAft>
            </a:pPr>
            <a:r>
              <a:rPr lang="en-GB" sz="1200" dirty="0">
                <a:ea typeface="Times New Roman"/>
              </a:rPr>
              <a:t>Pronation</a:t>
            </a:r>
          </a:p>
          <a:p>
            <a:pPr algn="ctr">
              <a:spcAft>
                <a:spcPts val="0"/>
              </a:spcAft>
            </a:pPr>
            <a:r>
              <a:rPr lang="en-GB" sz="1200" dirty="0">
                <a:ea typeface="Times New Roman"/>
              </a:rPr>
              <a:t>Plantarflexion</a:t>
            </a:r>
          </a:p>
          <a:p>
            <a:pPr algn="ctr">
              <a:spcAft>
                <a:spcPts val="0"/>
              </a:spcAft>
            </a:pPr>
            <a:r>
              <a:rPr lang="en-GB" sz="1200" dirty="0">
                <a:ea typeface="Times New Roman"/>
              </a:rPr>
              <a:t>Dorsiflexion</a:t>
            </a:r>
          </a:p>
          <a:p>
            <a:pPr algn="ctr"/>
            <a:r>
              <a:rPr lang="en-GB" sz="1200" dirty="0">
                <a:latin typeface="+mn-lt"/>
                <a:ea typeface="Times New Roman"/>
              </a:rPr>
              <a:t>Lateral Flexion</a:t>
            </a:r>
            <a:endParaRPr lang="en-GB" sz="1200" dirty="0">
              <a:ea typeface="Times New Roman"/>
            </a:endParaRPr>
          </a:p>
        </p:txBody>
      </p:sp>
      <p:sp>
        <p:nvSpPr>
          <p:cNvPr id="7" name="Rectangle 6"/>
          <p:cNvSpPr/>
          <p:nvPr/>
        </p:nvSpPr>
        <p:spPr>
          <a:xfrm>
            <a:off x="57295" y="3362722"/>
            <a:ext cx="2064327" cy="1384995"/>
          </a:xfrm>
          <a:prstGeom prst="rect">
            <a:avLst/>
          </a:prstGeom>
          <a:ln>
            <a:solidFill>
              <a:schemeClr val="tx1"/>
            </a:solidFill>
          </a:ln>
        </p:spPr>
        <p:txBody>
          <a:bodyPr wrap="square">
            <a:spAutoFit/>
          </a:bodyPr>
          <a:lstStyle/>
          <a:p>
            <a:pPr algn="ctr">
              <a:spcAft>
                <a:spcPts val="0"/>
              </a:spcAft>
            </a:pPr>
            <a:r>
              <a:rPr lang="en-GB" sz="1200" b="1" dirty="0">
                <a:ea typeface="Times New Roman"/>
              </a:rPr>
              <a:t>Joint Help</a:t>
            </a:r>
          </a:p>
          <a:p>
            <a:pPr algn="ctr">
              <a:spcAft>
                <a:spcPts val="0"/>
              </a:spcAft>
            </a:pPr>
            <a:r>
              <a:rPr lang="en-GB" sz="1200" dirty="0">
                <a:ea typeface="Times New Roman"/>
              </a:rPr>
              <a:t>Hinge</a:t>
            </a:r>
          </a:p>
          <a:p>
            <a:pPr algn="ctr">
              <a:spcAft>
                <a:spcPts val="0"/>
              </a:spcAft>
            </a:pPr>
            <a:r>
              <a:rPr lang="en-GB" sz="1200" dirty="0">
                <a:ea typeface="Times New Roman"/>
              </a:rPr>
              <a:t>Ball and Socket</a:t>
            </a:r>
          </a:p>
          <a:p>
            <a:pPr algn="ctr">
              <a:spcAft>
                <a:spcPts val="0"/>
              </a:spcAft>
            </a:pPr>
            <a:r>
              <a:rPr lang="en-GB" sz="1200" dirty="0">
                <a:ea typeface="Times New Roman"/>
              </a:rPr>
              <a:t>Condyloid</a:t>
            </a:r>
          </a:p>
          <a:p>
            <a:pPr algn="ctr">
              <a:spcAft>
                <a:spcPts val="0"/>
              </a:spcAft>
            </a:pPr>
            <a:r>
              <a:rPr lang="en-GB" sz="1200" dirty="0">
                <a:ea typeface="Times New Roman"/>
              </a:rPr>
              <a:t>Pivot</a:t>
            </a:r>
          </a:p>
          <a:p>
            <a:pPr algn="ctr">
              <a:spcAft>
                <a:spcPts val="0"/>
              </a:spcAft>
            </a:pPr>
            <a:r>
              <a:rPr lang="en-GB" sz="1200" dirty="0">
                <a:ea typeface="Times New Roman"/>
              </a:rPr>
              <a:t>Gliding</a:t>
            </a:r>
          </a:p>
          <a:p>
            <a:pPr algn="ctr">
              <a:spcAft>
                <a:spcPts val="0"/>
              </a:spcAft>
            </a:pPr>
            <a:r>
              <a:rPr lang="en-GB" sz="1200" dirty="0">
                <a:ea typeface="Times New Roman"/>
              </a:rPr>
              <a:t>Cartilaginous</a:t>
            </a:r>
          </a:p>
        </p:txBody>
      </p:sp>
      <p:sp>
        <p:nvSpPr>
          <p:cNvPr id="8" name="Rectangle 7"/>
          <p:cNvSpPr/>
          <p:nvPr/>
        </p:nvSpPr>
        <p:spPr>
          <a:xfrm>
            <a:off x="9444648" y="3362722"/>
            <a:ext cx="2467490" cy="830997"/>
          </a:xfrm>
          <a:prstGeom prst="rect">
            <a:avLst/>
          </a:prstGeom>
          <a:ln>
            <a:solidFill>
              <a:schemeClr val="tx1"/>
            </a:solidFill>
          </a:ln>
        </p:spPr>
        <p:txBody>
          <a:bodyPr wrap="square">
            <a:spAutoFit/>
          </a:bodyPr>
          <a:lstStyle/>
          <a:p>
            <a:pPr algn="ctr">
              <a:spcAft>
                <a:spcPts val="0"/>
              </a:spcAft>
            </a:pPr>
            <a:r>
              <a:rPr lang="en-GB" sz="1200" b="1" dirty="0">
                <a:ea typeface="Times New Roman"/>
              </a:rPr>
              <a:t>Muscle Help</a:t>
            </a:r>
          </a:p>
          <a:p>
            <a:pPr algn="ctr">
              <a:spcAft>
                <a:spcPts val="0"/>
              </a:spcAft>
            </a:pPr>
            <a:endParaRPr lang="en-GB" sz="1200" b="1" dirty="0">
              <a:ea typeface="Times New Roman"/>
            </a:endParaRPr>
          </a:p>
          <a:p>
            <a:pPr algn="ctr">
              <a:spcAft>
                <a:spcPts val="0"/>
              </a:spcAft>
            </a:pPr>
            <a:r>
              <a:rPr lang="en-GB" sz="1200" dirty="0">
                <a:ea typeface="Times New Roman"/>
                <a:hlinkClick r:id="rId2"/>
              </a:rPr>
              <a:t>https</a:t>
            </a:r>
            <a:r>
              <a:rPr lang="en-GB" sz="1200">
                <a:ea typeface="Times New Roman"/>
                <a:hlinkClick r:id="rId2"/>
              </a:rPr>
              <a:t>://exrx.net/Lists/Muscle</a:t>
            </a:r>
            <a:endParaRPr lang="en-GB" sz="1200">
              <a:ea typeface="Times New Roman"/>
            </a:endParaRPr>
          </a:p>
          <a:p>
            <a:pPr algn="ctr">
              <a:spcAft>
                <a:spcPts val="0"/>
              </a:spcAft>
            </a:pPr>
            <a:endParaRPr lang="en-GB" sz="1200" dirty="0">
              <a:ea typeface="Times New Roman"/>
            </a:endParaRPr>
          </a:p>
        </p:txBody>
      </p:sp>
      <p:sp>
        <p:nvSpPr>
          <p:cNvPr id="9" name="Rectangle 8"/>
          <p:cNvSpPr/>
          <p:nvPr/>
        </p:nvSpPr>
        <p:spPr>
          <a:xfrm>
            <a:off x="4886742" y="3362722"/>
            <a:ext cx="2047106" cy="3308598"/>
          </a:xfrm>
          <a:prstGeom prst="rect">
            <a:avLst/>
          </a:prstGeom>
          <a:ln>
            <a:solidFill>
              <a:schemeClr val="tx1"/>
            </a:solidFill>
          </a:ln>
        </p:spPr>
        <p:txBody>
          <a:bodyPr wrap="square">
            <a:spAutoFit/>
          </a:bodyPr>
          <a:lstStyle/>
          <a:p>
            <a:r>
              <a:rPr lang="en-US" sz="1100" b="1" dirty="0"/>
              <a:t>Muscle Help</a:t>
            </a:r>
          </a:p>
          <a:p>
            <a:r>
              <a:rPr lang="en-US" sz="1100" b="1" dirty="0"/>
              <a:t>Wrist</a:t>
            </a:r>
            <a:r>
              <a:rPr lang="en-US" sz="1100" dirty="0"/>
              <a:t>:</a:t>
            </a:r>
          </a:p>
          <a:p>
            <a:r>
              <a:rPr lang="en-US" sz="1100" dirty="0"/>
              <a:t>wrist flexors</a:t>
            </a:r>
          </a:p>
          <a:p>
            <a:r>
              <a:rPr lang="en-US" sz="1100" dirty="0"/>
              <a:t>wrist extensors</a:t>
            </a:r>
          </a:p>
          <a:p>
            <a:r>
              <a:rPr lang="en-US" sz="1100" b="1" dirty="0"/>
              <a:t>Radio-ulnar</a:t>
            </a:r>
            <a:endParaRPr lang="en-US" sz="1100" dirty="0"/>
          </a:p>
          <a:p>
            <a:r>
              <a:rPr lang="en-US" sz="1100" dirty="0"/>
              <a:t>pronator </a:t>
            </a:r>
            <a:r>
              <a:rPr lang="en-US" sz="1100" dirty="0" err="1"/>
              <a:t>teres</a:t>
            </a:r>
            <a:endParaRPr lang="en-US" sz="1100" dirty="0"/>
          </a:p>
          <a:p>
            <a:r>
              <a:rPr lang="en-US" sz="1100" dirty="0"/>
              <a:t>supinator muscle </a:t>
            </a:r>
          </a:p>
          <a:p>
            <a:r>
              <a:rPr lang="en-US" sz="1100" b="1" dirty="0"/>
              <a:t>Elbow:</a:t>
            </a:r>
            <a:endParaRPr lang="en-US" sz="1100" dirty="0"/>
          </a:p>
          <a:p>
            <a:r>
              <a:rPr lang="en-US" sz="1100" dirty="0"/>
              <a:t>biceps </a:t>
            </a:r>
            <a:r>
              <a:rPr lang="en-US" sz="1100" dirty="0" err="1"/>
              <a:t>brachii</a:t>
            </a:r>
            <a:endParaRPr lang="en-US" sz="1100" dirty="0"/>
          </a:p>
          <a:p>
            <a:r>
              <a:rPr lang="en-US" sz="1100" dirty="0"/>
              <a:t>triceps </a:t>
            </a:r>
            <a:r>
              <a:rPr lang="en-US" sz="1100" dirty="0" err="1"/>
              <a:t>brachii</a:t>
            </a:r>
            <a:endParaRPr lang="en-US" sz="1100" dirty="0"/>
          </a:p>
          <a:p>
            <a:r>
              <a:rPr lang="en-US" sz="1100" b="1" dirty="0"/>
              <a:t>Shoulder</a:t>
            </a:r>
            <a:r>
              <a:rPr lang="en-US" sz="1100" dirty="0"/>
              <a:t>:</a:t>
            </a:r>
          </a:p>
          <a:p>
            <a:r>
              <a:rPr lang="en-US" sz="1100" dirty="0"/>
              <a:t>Deltoid</a:t>
            </a:r>
          </a:p>
          <a:p>
            <a:r>
              <a:rPr lang="en-US" sz="1100" dirty="0"/>
              <a:t>latissimus </a:t>
            </a:r>
            <a:r>
              <a:rPr lang="en-US" sz="1100" dirty="0" err="1"/>
              <a:t>dorsi</a:t>
            </a:r>
            <a:endParaRPr lang="en-US" sz="1100" dirty="0"/>
          </a:p>
          <a:p>
            <a:r>
              <a:rPr lang="en-US" sz="1100" dirty="0"/>
              <a:t>pectoralis major</a:t>
            </a:r>
          </a:p>
          <a:p>
            <a:r>
              <a:rPr lang="en-US" sz="1100" dirty="0"/>
              <a:t>trapezius, </a:t>
            </a:r>
            <a:r>
              <a:rPr lang="en-US" sz="1100" dirty="0" err="1"/>
              <a:t>teres</a:t>
            </a:r>
            <a:r>
              <a:rPr lang="en-US" sz="1100" dirty="0"/>
              <a:t> major</a:t>
            </a:r>
          </a:p>
          <a:p>
            <a:r>
              <a:rPr lang="en-US" sz="1100" b="1" dirty="0"/>
              <a:t>Vertebral column</a:t>
            </a:r>
          </a:p>
          <a:p>
            <a:r>
              <a:rPr lang="en-US" sz="1100" dirty="0"/>
              <a:t>rectus abdominus</a:t>
            </a:r>
          </a:p>
          <a:p>
            <a:r>
              <a:rPr lang="en-US" sz="1100" dirty="0"/>
              <a:t>erector </a:t>
            </a:r>
            <a:r>
              <a:rPr lang="en-US" sz="1100" dirty="0" err="1"/>
              <a:t>spinae</a:t>
            </a:r>
            <a:r>
              <a:rPr lang="en-US" sz="1100" dirty="0"/>
              <a:t> group</a:t>
            </a:r>
          </a:p>
          <a:p>
            <a:r>
              <a:rPr lang="en-US" sz="1100" dirty="0"/>
              <a:t>internal and external </a:t>
            </a:r>
            <a:r>
              <a:rPr lang="en-US" sz="1100" dirty="0" err="1"/>
              <a:t>obliques</a:t>
            </a:r>
            <a:r>
              <a:rPr lang="en-US" sz="1100" dirty="0"/>
              <a:t> </a:t>
            </a:r>
          </a:p>
        </p:txBody>
      </p:sp>
      <p:sp>
        <p:nvSpPr>
          <p:cNvPr id="10" name="Rectangle 9"/>
          <p:cNvSpPr/>
          <p:nvPr/>
        </p:nvSpPr>
        <p:spPr>
          <a:xfrm>
            <a:off x="7263963" y="3362722"/>
            <a:ext cx="1850570" cy="3477875"/>
          </a:xfrm>
          <a:prstGeom prst="rect">
            <a:avLst/>
          </a:prstGeom>
          <a:ln>
            <a:solidFill>
              <a:schemeClr val="tx1"/>
            </a:solidFill>
          </a:ln>
        </p:spPr>
        <p:txBody>
          <a:bodyPr wrap="square">
            <a:spAutoFit/>
          </a:bodyPr>
          <a:lstStyle/>
          <a:p>
            <a:r>
              <a:rPr lang="en-US" sz="1100" b="1" dirty="0"/>
              <a:t>Muscle help</a:t>
            </a:r>
          </a:p>
          <a:p>
            <a:r>
              <a:rPr lang="en-US" sz="1100" b="1" dirty="0"/>
              <a:t>Hip</a:t>
            </a:r>
            <a:r>
              <a:rPr lang="en-US" sz="1100" dirty="0"/>
              <a:t>:</a:t>
            </a:r>
          </a:p>
          <a:p>
            <a:r>
              <a:rPr lang="en-US" sz="1100" dirty="0"/>
              <a:t>Iliopsoas</a:t>
            </a:r>
          </a:p>
          <a:p>
            <a:r>
              <a:rPr lang="en-US" sz="1100" dirty="0"/>
              <a:t>gluteus </a:t>
            </a:r>
            <a:r>
              <a:rPr lang="en-US" sz="1100" dirty="0" err="1"/>
              <a:t>maximus</a:t>
            </a:r>
            <a:endParaRPr lang="en-US" sz="1100" dirty="0"/>
          </a:p>
          <a:p>
            <a:r>
              <a:rPr lang="en-US" sz="1100" dirty="0"/>
              <a:t>gluteus </a:t>
            </a:r>
            <a:r>
              <a:rPr lang="en-US" sz="1100" dirty="0" err="1"/>
              <a:t>medius</a:t>
            </a:r>
            <a:endParaRPr lang="en-US" sz="1100" dirty="0"/>
          </a:p>
          <a:p>
            <a:r>
              <a:rPr lang="en-US" sz="1100" dirty="0"/>
              <a:t>gluteus </a:t>
            </a:r>
            <a:r>
              <a:rPr lang="en-US" sz="1100" dirty="0" err="1"/>
              <a:t>minimus</a:t>
            </a:r>
            <a:endParaRPr lang="en-US" sz="1100" dirty="0"/>
          </a:p>
          <a:p>
            <a:r>
              <a:rPr lang="en-US" sz="1100" dirty="0"/>
              <a:t>adductor longus</a:t>
            </a:r>
          </a:p>
          <a:p>
            <a:r>
              <a:rPr lang="en-US" sz="1100" dirty="0"/>
              <a:t>adductor brevis</a:t>
            </a:r>
          </a:p>
          <a:p>
            <a:r>
              <a:rPr lang="en-US" sz="1100" dirty="0"/>
              <a:t>adductor </a:t>
            </a:r>
            <a:r>
              <a:rPr lang="en-US" sz="1100" dirty="0" err="1"/>
              <a:t>magnus</a:t>
            </a:r>
            <a:r>
              <a:rPr lang="en-US" sz="1100" dirty="0"/>
              <a:t> </a:t>
            </a:r>
          </a:p>
          <a:p>
            <a:r>
              <a:rPr lang="en-US" sz="1100" b="1" dirty="0"/>
              <a:t>Knee</a:t>
            </a:r>
            <a:r>
              <a:rPr lang="en-US" sz="1100" dirty="0"/>
              <a:t>:</a:t>
            </a:r>
          </a:p>
          <a:p>
            <a:r>
              <a:rPr lang="en-US" sz="1100" dirty="0"/>
              <a:t>rectus </a:t>
            </a:r>
            <a:r>
              <a:rPr lang="en-US" sz="1100" dirty="0" err="1"/>
              <a:t>femoris</a:t>
            </a:r>
            <a:endParaRPr lang="en-US" sz="1100" dirty="0"/>
          </a:p>
          <a:p>
            <a:r>
              <a:rPr lang="en-US" sz="1100" dirty="0" err="1"/>
              <a:t>vastus</a:t>
            </a:r>
            <a:r>
              <a:rPr lang="en-US" sz="1100" dirty="0"/>
              <a:t> </a:t>
            </a:r>
            <a:r>
              <a:rPr lang="en-US" sz="1100" dirty="0" err="1"/>
              <a:t>medialis</a:t>
            </a:r>
            <a:endParaRPr lang="en-US" sz="1100" dirty="0"/>
          </a:p>
          <a:p>
            <a:r>
              <a:rPr lang="en-US" sz="1100" dirty="0" err="1"/>
              <a:t>vastus</a:t>
            </a:r>
            <a:r>
              <a:rPr lang="en-US" sz="1100" dirty="0"/>
              <a:t> </a:t>
            </a:r>
            <a:r>
              <a:rPr lang="en-US" sz="1100" dirty="0" err="1"/>
              <a:t>intermedius</a:t>
            </a:r>
            <a:endParaRPr lang="en-US" sz="1100" dirty="0"/>
          </a:p>
          <a:p>
            <a:r>
              <a:rPr lang="en-US" sz="1100" dirty="0" err="1"/>
              <a:t>vastus</a:t>
            </a:r>
            <a:r>
              <a:rPr lang="en-US" sz="1100" dirty="0"/>
              <a:t> </a:t>
            </a:r>
            <a:r>
              <a:rPr lang="en-US" sz="1100" dirty="0" err="1"/>
              <a:t>lateralis</a:t>
            </a:r>
            <a:endParaRPr lang="en-US" sz="1100" dirty="0"/>
          </a:p>
          <a:p>
            <a:r>
              <a:rPr lang="en-US" sz="1100" dirty="0"/>
              <a:t>biceps </a:t>
            </a:r>
            <a:r>
              <a:rPr lang="en-US" sz="1100" dirty="0" err="1"/>
              <a:t>femoris</a:t>
            </a:r>
            <a:endParaRPr lang="en-US" sz="1100" dirty="0"/>
          </a:p>
          <a:p>
            <a:r>
              <a:rPr lang="en-US" sz="1100" dirty="0"/>
              <a:t>Semimembranosus</a:t>
            </a:r>
          </a:p>
          <a:p>
            <a:r>
              <a:rPr lang="en-US" sz="1100" dirty="0"/>
              <a:t>semitendinosus</a:t>
            </a:r>
          </a:p>
          <a:p>
            <a:r>
              <a:rPr lang="en-US" sz="1100" b="1" dirty="0"/>
              <a:t>Ankle</a:t>
            </a:r>
            <a:endParaRPr lang="en-US" sz="1100" dirty="0"/>
          </a:p>
          <a:p>
            <a:r>
              <a:rPr lang="en-US" sz="1100" dirty="0" err="1"/>
              <a:t>tibialis</a:t>
            </a:r>
            <a:r>
              <a:rPr lang="en-US" sz="1100" dirty="0"/>
              <a:t> anterior</a:t>
            </a:r>
          </a:p>
          <a:p>
            <a:r>
              <a:rPr lang="en-US" sz="1100" dirty="0"/>
              <a:t>gastrocnemius, soleus</a:t>
            </a:r>
          </a:p>
        </p:txBody>
      </p:sp>
    </p:spTree>
    <p:extLst>
      <p:ext uri="{BB962C8B-B14F-4D97-AF65-F5344CB8AC3E}">
        <p14:creationId xmlns:p14="http://schemas.microsoft.com/office/powerpoint/2010/main" val="20371973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005280837"/>
              </p:ext>
            </p:extLst>
          </p:nvPr>
        </p:nvGraphicFramePr>
        <p:xfrm>
          <a:off x="133005" y="44623"/>
          <a:ext cx="12058995" cy="6627007"/>
        </p:xfrm>
        <a:graphic>
          <a:graphicData uri="http://schemas.openxmlformats.org/drawingml/2006/table">
            <a:tbl>
              <a:tblPr/>
              <a:tblGrid>
                <a:gridCol w="1198949">
                  <a:extLst>
                    <a:ext uri="{9D8B030D-6E8A-4147-A177-3AD203B41FA5}">
                      <a16:colId xmlns:a16="http://schemas.microsoft.com/office/drawing/2014/main" val="847238952"/>
                    </a:ext>
                  </a:extLst>
                </a:gridCol>
                <a:gridCol w="1198949">
                  <a:extLst>
                    <a:ext uri="{9D8B030D-6E8A-4147-A177-3AD203B41FA5}">
                      <a16:colId xmlns:a16="http://schemas.microsoft.com/office/drawing/2014/main" val="2969637930"/>
                    </a:ext>
                  </a:extLst>
                </a:gridCol>
                <a:gridCol w="2456733">
                  <a:extLst>
                    <a:ext uri="{9D8B030D-6E8A-4147-A177-3AD203B41FA5}">
                      <a16:colId xmlns:a16="http://schemas.microsoft.com/office/drawing/2014/main" val="20000"/>
                    </a:ext>
                  </a:extLst>
                </a:gridCol>
                <a:gridCol w="3507971">
                  <a:extLst>
                    <a:ext uri="{9D8B030D-6E8A-4147-A177-3AD203B41FA5}">
                      <a16:colId xmlns:a16="http://schemas.microsoft.com/office/drawing/2014/main" val="20001"/>
                    </a:ext>
                  </a:extLst>
                </a:gridCol>
                <a:gridCol w="3696393">
                  <a:extLst>
                    <a:ext uri="{9D8B030D-6E8A-4147-A177-3AD203B41FA5}">
                      <a16:colId xmlns:a16="http://schemas.microsoft.com/office/drawing/2014/main" val="20002"/>
                    </a:ext>
                  </a:extLst>
                </a:gridCol>
              </a:tblGrid>
              <a:tr h="201918">
                <a:tc>
                  <a:txBody>
                    <a:bodyPr/>
                    <a:lstStyle/>
                    <a:p>
                      <a:pPr algn="ctr">
                        <a:spcAft>
                          <a:spcPts val="0"/>
                        </a:spcAft>
                      </a:pPr>
                      <a:r>
                        <a:rPr lang="en-GB" sz="1200" b="1" dirty="0">
                          <a:latin typeface="+mn-lt"/>
                          <a:ea typeface="Times New Roman"/>
                        </a:rPr>
                        <a:t>Joint</a:t>
                      </a: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b="1" dirty="0">
                          <a:latin typeface="+mn-lt"/>
                          <a:ea typeface="Times New Roman"/>
                        </a:rPr>
                        <a:t>Joint Type</a:t>
                      </a: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b="1" dirty="0">
                          <a:latin typeface="+mn-lt"/>
                          <a:ea typeface="Times New Roman"/>
                        </a:rPr>
                        <a:t>Movement</a:t>
                      </a: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b="1" dirty="0">
                          <a:latin typeface="+mn-lt"/>
                          <a:ea typeface="Times New Roman"/>
                        </a:rPr>
                        <a:t>Muscle (agonist)</a:t>
                      </a: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b="1" dirty="0">
                          <a:latin typeface="+mn-lt"/>
                          <a:ea typeface="Times New Roman"/>
                        </a:rPr>
                        <a:t>Muscle (antagonist)</a:t>
                      </a: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03834">
                <a:tc>
                  <a:txBody>
                    <a:bodyPr/>
                    <a:lstStyle/>
                    <a:p>
                      <a:pPr algn="ctr">
                        <a:spcAft>
                          <a:spcPts val="0"/>
                        </a:spcAft>
                      </a:pPr>
                      <a:r>
                        <a:rPr lang="en-GB" sz="1200" b="1" dirty="0">
                          <a:latin typeface="+mn-lt"/>
                          <a:ea typeface="Times New Roman"/>
                        </a:rPr>
                        <a:t>Wrist</a:t>
                      </a: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200" b="1" dirty="0">
                        <a:latin typeface="+mn-lt"/>
                        <a:ea typeface="Times New Roman"/>
                      </a:endParaRP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200" dirty="0">
                          <a:latin typeface="+mn-lt"/>
                          <a:ea typeface="Times New Roman"/>
                        </a:rPr>
                        <a:t>1.</a:t>
                      </a:r>
                    </a:p>
                    <a:p>
                      <a:pPr algn="l">
                        <a:spcAft>
                          <a:spcPts val="0"/>
                        </a:spcAft>
                      </a:pPr>
                      <a:r>
                        <a:rPr lang="en-GB" sz="1200" dirty="0">
                          <a:latin typeface="+mn-lt"/>
                          <a:ea typeface="Times New Roman"/>
                        </a:rPr>
                        <a:t>2.</a:t>
                      </a: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200" dirty="0">
                        <a:latin typeface="+mn-lt"/>
                        <a:ea typeface="Times New Roman"/>
                      </a:endParaRP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GB" sz="1200" dirty="0">
                        <a:latin typeface="+mn-lt"/>
                      </a:endParaRP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03834">
                <a:tc>
                  <a:txBody>
                    <a:bodyPr/>
                    <a:lstStyle/>
                    <a:p>
                      <a:pPr algn="ctr">
                        <a:spcAft>
                          <a:spcPts val="0"/>
                        </a:spcAft>
                      </a:pPr>
                      <a:r>
                        <a:rPr lang="en-GB" sz="1200" b="1" dirty="0">
                          <a:latin typeface="+mn-lt"/>
                          <a:ea typeface="Times New Roman"/>
                        </a:rPr>
                        <a:t>Radio-Ulnar</a:t>
                      </a: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200" b="1" dirty="0">
                        <a:latin typeface="+mn-lt"/>
                        <a:ea typeface="Times New Roman"/>
                      </a:endParaRP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200" dirty="0">
                          <a:latin typeface="+mn-lt"/>
                          <a:ea typeface="Times New Roman"/>
                        </a:rPr>
                        <a:t>1.</a:t>
                      </a:r>
                    </a:p>
                    <a:p>
                      <a:pPr algn="l">
                        <a:spcAft>
                          <a:spcPts val="0"/>
                        </a:spcAft>
                      </a:pPr>
                      <a:r>
                        <a:rPr lang="en-GB" sz="1200" dirty="0">
                          <a:latin typeface="+mn-lt"/>
                          <a:ea typeface="Times New Roman"/>
                        </a:rPr>
                        <a:t>2.</a:t>
                      </a: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200" dirty="0">
                        <a:latin typeface="+mn-lt"/>
                        <a:ea typeface="Times New Roman"/>
                      </a:endParaRP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GB" sz="1200">
                        <a:latin typeface="+mn-lt"/>
                      </a:endParaRP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5320">
                <a:tc>
                  <a:txBody>
                    <a:bodyPr/>
                    <a:lstStyle/>
                    <a:p>
                      <a:pPr algn="ctr">
                        <a:spcAft>
                          <a:spcPts val="0"/>
                        </a:spcAft>
                      </a:pPr>
                      <a:r>
                        <a:rPr lang="en-GB" sz="1200" b="1" dirty="0">
                          <a:latin typeface="+mn-lt"/>
                          <a:ea typeface="Times New Roman"/>
                        </a:rPr>
                        <a:t>Elbow</a:t>
                      </a: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200" b="1" dirty="0">
                        <a:latin typeface="+mn-lt"/>
                        <a:ea typeface="Times New Roman"/>
                      </a:endParaRP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200" dirty="0">
                          <a:latin typeface="+mn-lt"/>
                          <a:ea typeface="Times New Roman"/>
                        </a:rPr>
                        <a:t>1.</a:t>
                      </a:r>
                    </a:p>
                    <a:p>
                      <a:pPr algn="l">
                        <a:spcAft>
                          <a:spcPts val="0"/>
                        </a:spcAft>
                      </a:pPr>
                      <a:r>
                        <a:rPr lang="en-GB" sz="1200" dirty="0">
                          <a:latin typeface="+mn-lt"/>
                          <a:ea typeface="Times New Roman"/>
                        </a:rPr>
                        <a:t>2.</a:t>
                      </a: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200" dirty="0">
                        <a:latin typeface="+mn-lt"/>
                        <a:ea typeface="Times New Roman"/>
                      </a:endParaRP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GB" sz="1200">
                        <a:latin typeface="+mn-lt"/>
                      </a:endParaRP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513053">
                <a:tc>
                  <a:txBody>
                    <a:bodyPr/>
                    <a:lstStyle/>
                    <a:p>
                      <a:pPr algn="ctr">
                        <a:spcAft>
                          <a:spcPts val="0"/>
                        </a:spcAft>
                      </a:pPr>
                      <a:r>
                        <a:rPr lang="en-GB" sz="1200" b="1" dirty="0">
                          <a:latin typeface="+mn-lt"/>
                          <a:ea typeface="Times New Roman"/>
                        </a:rPr>
                        <a:t>Shoulder</a:t>
                      </a: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200" b="1" dirty="0">
                        <a:latin typeface="+mn-lt"/>
                        <a:ea typeface="Times New Roman"/>
                      </a:endParaRP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200" dirty="0">
                          <a:latin typeface="+mn-lt"/>
                          <a:ea typeface="Times New Roman"/>
                        </a:rPr>
                        <a:t>1.</a:t>
                      </a:r>
                    </a:p>
                    <a:p>
                      <a:pPr algn="l">
                        <a:spcAft>
                          <a:spcPts val="0"/>
                        </a:spcAft>
                      </a:pPr>
                      <a:r>
                        <a:rPr lang="en-GB" sz="1200" dirty="0">
                          <a:latin typeface="+mn-lt"/>
                          <a:ea typeface="Times New Roman"/>
                        </a:rPr>
                        <a:t>2.</a:t>
                      </a:r>
                    </a:p>
                    <a:p>
                      <a:pPr algn="l">
                        <a:spcAft>
                          <a:spcPts val="0"/>
                        </a:spcAft>
                      </a:pPr>
                      <a:r>
                        <a:rPr lang="en-GB" sz="1200" dirty="0">
                          <a:latin typeface="+mn-lt"/>
                          <a:ea typeface="Times New Roman"/>
                        </a:rPr>
                        <a:t>3.</a:t>
                      </a:r>
                    </a:p>
                    <a:p>
                      <a:pPr algn="l">
                        <a:spcAft>
                          <a:spcPts val="0"/>
                        </a:spcAft>
                      </a:pPr>
                      <a:r>
                        <a:rPr lang="en-GB" sz="1200" dirty="0">
                          <a:latin typeface="+mn-lt"/>
                          <a:ea typeface="Times New Roman"/>
                        </a:rPr>
                        <a:t>4.</a:t>
                      </a:r>
                    </a:p>
                    <a:p>
                      <a:pPr algn="l">
                        <a:spcAft>
                          <a:spcPts val="0"/>
                        </a:spcAft>
                      </a:pPr>
                      <a:r>
                        <a:rPr lang="en-GB" sz="1200" dirty="0">
                          <a:latin typeface="+mn-lt"/>
                          <a:ea typeface="Times New Roman"/>
                        </a:rPr>
                        <a:t>5.</a:t>
                      </a:r>
                    </a:p>
                    <a:p>
                      <a:pPr algn="l">
                        <a:spcAft>
                          <a:spcPts val="0"/>
                        </a:spcAft>
                      </a:pPr>
                      <a:r>
                        <a:rPr lang="en-GB" sz="1200" dirty="0">
                          <a:latin typeface="+mn-lt"/>
                          <a:ea typeface="Times New Roman"/>
                        </a:rPr>
                        <a:t>6.</a:t>
                      </a:r>
                    </a:p>
                    <a:p>
                      <a:pPr algn="l">
                        <a:spcAft>
                          <a:spcPts val="0"/>
                        </a:spcAft>
                      </a:pPr>
                      <a:r>
                        <a:rPr lang="en-GB" sz="1200" dirty="0">
                          <a:latin typeface="+mn-lt"/>
                          <a:ea typeface="Times New Roman"/>
                        </a:rPr>
                        <a:t>7.</a:t>
                      </a:r>
                    </a:p>
                    <a:p>
                      <a:pPr algn="l">
                        <a:spcAft>
                          <a:spcPts val="0"/>
                        </a:spcAft>
                      </a:pPr>
                      <a:r>
                        <a:rPr lang="en-GB" sz="1200" dirty="0">
                          <a:latin typeface="+mn-lt"/>
                          <a:ea typeface="Times New Roman"/>
                        </a:rPr>
                        <a:t>8.</a:t>
                      </a: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200" dirty="0">
                        <a:latin typeface="+mn-lt"/>
                        <a:ea typeface="Times New Roman"/>
                      </a:endParaRP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GB" sz="1200" dirty="0">
                        <a:latin typeface="+mn-lt"/>
                      </a:endParaRP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599762">
                <a:tc>
                  <a:txBody>
                    <a:bodyPr/>
                    <a:lstStyle/>
                    <a:p>
                      <a:pPr algn="ctr">
                        <a:spcAft>
                          <a:spcPts val="0"/>
                        </a:spcAft>
                      </a:pPr>
                      <a:r>
                        <a:rPr lang="en-GB" sz="1200" b="1" dirty="0">
                          <a:latin typeface="+mn-lt"/>
                          <a:ea typeface="Times New Roman"/>
                        </a:rPr>
                        <a:t>Spine</a:t>
                      </a: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200" b="1" dirty="0">
                        <a:latin typeface="+mn-lt"/>
                        <a:ea typeface="Times New Roman"/>
                      </a:endParaRP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200" dirty="0">
                          <a:latin typeface="+mn-lt"/>
                          <a:ea typeface="Times New Roman"/>
                        </a:rPr>
                        <a:t>1.</a:t>
                      </a:r>
                    </a:p>
                    <a:p>
                      <a:pPr algn="l">
                        <a:spcAft>
                          <a:spcPts val="0"/>
                        </a:spcAft>
                      </a:pPr>
                      <a:r>
                        <a:rPr lang="en-GB" sz="1200" dirty="0">
                          <a:latin typeface="+mn-lt"/>
                          <a:ea typeface="Times New Roman"/>
                        </a:rPr>
                        <a:t>2.</a:t>
                      </a:r>
                    </a:p>
                    <a:p>
                      <a:pPr algn="l">
                        <a:spcAft>
                          <a:spcPts val="0"/>
                        </a:spcAft>
                      </a:pPr>
                      <a:r>
                        <a:rPr lang="en-GB" sz="1200" dirty="0">
                          <a:latin typeface="+mn-lt"/>
                          <a:ea typeface="Times New Roman"/>
                        </a:rPr>
                        <a:t>3.</a:t>
                      </a: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200" dirty="0">
                        <a:latin typeface="+mn-lt"/>
                        <a:ea typeface="Times New Roman"/>
                      </a:endParaRP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200" dirty="0">
                        <a:latin typeface="+mn-lt"/>
                        <a:ea typeface="Times New Roman"/>
                      </a:endParaRP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212412">
                <a:tc>
                  <a:txBody>
                    <a:bodyPr/>
                    <a:lstStyle/>
                    <a:p>
                      <a:pPr algn="ctr">
                        <a:spcAft>
                          <a:spcPts val="0"/>
                        </a:spcAft>
                      </a:pPr>
                      <a:r>
                        <a:rPr lang="en-GB" sz="1200" b="1" dirty="0">
                          <a:latin typeface="+mn-lt"/>
                          <a:ea typeface="Times New Roman"/>
                        </a:rPr>
                        <a:t>Hip</a:t>
                      </a: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200" b="1" dirty="0">
                        <a:latin typeface="+mn-lt"/>
                        <a:ea typeface="Times New Roman"/>
                      </a:endParaRP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200" dirty="0">
                          <a:latin typeface="+mn-lt"/>
                          <a:ea typeface="Times New Roman"/>
                        </a:rPr>
                        <a:t>1.</a:t>
                      </a:r>
                    </a:p>
                    <a:p>
                      <a:pPr algn="l">
                        <a:spcAft>
                          <a:spcPts val="0"/>
                        </a:spcAft>
                      </a:pPr>
                      <a:r>
                        <a:rPr lang="en-GB" sz="1200" dirty="0">
                          <a:latin typeface="+mn-lt"/>
                          <a:ea typeface="Times New Roman"/>
                        </a:rPr>
                        <a:t>2.</a:t>
                      </a:r>
                    </a:p>
                    <a:p>
                      <a:pPr algn="l">
                        <a:spcAft>
                          <a:spcPts val="0"/>
                        </a:spcAft>
                      </a:pPr>
                      <a:r>
                        <a:rPr lang="en-GB" sz="1200" dirty="0">
                          <a:latin typeface="+mn-lt"/>
                          <a:ea typeface="Times New Roman"/>
                        </a:rPr>
                        <a:t>3.</a:t>
                      </a:r>
                    </a:p>
                    <a:p>
                      <a:pPr algn="l">
                        <a:spcAft>
                          <a:spcPts val="0"/>
                        </a:spcAft>
                      </a:pPr>
                      <a:r>
                        <a:rPr lang="en-GB" sz="1200" dirty="0">
                          <a:latin typeface="+mn-lt"/>
                          <a:ea typeface="Times New Roman"/>
                        </a:rPr>
                        <a:t>4.</a:t>
                      </a:r>
                    </a:p>
                    <a:p>
                      <a:pPr algn="l">
                        <a:spcAft>
                          <a:spcPts val="0"/>
                        </a:spcAft>
                      </a:pPr>
                      <a:r>
                        <a:rPr lang="en-GB" sz="1200" dirty="0">
                          <a:latin typeface="+mn-lt"/>
                          <a:ea typeface="Times New Roman"/>
                        </a:rPr>
                        <a:t>5.</a:t>
                      </a:r>
                    </a:p>
                    <a:p>
                      <a:pPr algn="l">
                        <a:spcAft>
                          <a:spcPts val="0"/>
                        </a:spcAft>
                      </a:pPr>
                      <a:r>
                        <a:rPr lang="en-GB" sz="1200" dirty="0">
                          <a:latin typeface="+mn-lt"/>
                          <a:ea typeface="Times New Roman"/>
                        </a:rPr>
                        <a:t>6.</a:t>
                      </a: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200" dirty="0">
                        <a:latin typeface="+mn-lt"/>
                        <a:ea typeface="Times New Roman"/>
                      </a:endParaRPr>
                    </a:p>
                    <a:p>
                      <a:pPr algn="ctr">
                        <a:spcAft>
                          <a:spcPts val="0"/>
                        </a:spcAft>
                      </a:pPr>
                      <a:endParaRPr lang="en-GB" sz="1200" dirty="0">
                        <a:latin typeface="+mn-lt"/>
                        <a:ea typeface="Times New Roman"/>
                      </a:endParaRPr>
                    </a:p>
                    <a:p>
                      <a:pPr algn="ctr">
                        <a:spcAft>
                          <a:spcPts val="0"/>
                        </a:spcAft>
                      </a:pPr>
                      <a:endParaRPr lang="en-GB" sz="1200" dirty="0">
                        <a:latin typeface="+mn-lt"/>
                        <a:ea typeface="Times New Roman"/>
                      </a:endParaRPr>
                    </a:p>
                    <a:p>
                      <a:pPr algn="ctr">
                        <a:spcAft>
                          <a:spcPts val="0"/>
                        </a:spcAft>
                      </a:pPr>
                      <a:endParaRPr lang="en-GB" sz="1200" dirty="0">
                        <a:latin typeface="+mn-lt"/>
                        <a:ea typeface="Times New Roman"/>
                      </a:endParaRPr>
                    </a:p>
                    <a:p>
                      <a:pPr algn="ctr">
                        <a:spcAft>
                          <a:spcPts val="0"/>
                        </a:spcAft>
                      </a:pPr>
                      <a:endParaRPr lang="en-GB" sz="1200" dirty="0">
                        <a:latin typeface="+mn-lt"/>
                        <a:ea typeface="Times New Roman"/>
                      </a:endParaRP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200" dirty="0">
                        <a:latin typeface="+mn-lt"/>
                        <a:ea typeface="Times New Roman"/>
                      </a:endParaRP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1379768">
                <a:tc>
                  <a:txBody>
                    <a:bodyPr/>
                    <a:lstStyle/>
                    <a:p>
                      <a:pPr algn="ctr">
                        <a:spcAft>
                          <a:spcPts val="0"/>
                        </a:spcAft>
                      </a:pPr>
                      <a:r>
                        <a:rPr lang="en-GB" sz="1200" b="1" dirty="0">
                          <a:latin typeface="+mn-lt"/>
                          <a:ea typeface="Times New Roman"/>
                        </a:rPr>
                        <a:t>Knee</a:t>
                      </a: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200" b="1" dirty="0">
                        <a:latin typeface="+mn-lt"/>
                        <a:ea typeface="Times New Roman"/>
                      </a:endParaRP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200" dirty="0">
                          <a:latin typeface="+mn-lt"/>
                          <a:ea typeface="Times New Roman"/>
                        </a:rPr>
                        <a:t>1.</a:t>
                      </a:r>
                    </a:p>
                    <a:p>
                      <a:pPr algn="l">
                        <a:spcAft>
                          <a:spcPts val="0"/>
                        </a:spcAft>
                      </a:pPr>
                      <a:endParaRPr lang="en-GB" sz="1200" dirty="0">
                        <a:latin typeface="+mn-lt"/>
                        <a:ea typeface="Times New Roman"/>
                      </a:endParaRPr>
                    </a:p>
                    <a:p>
                      <a:pPr algn="l">
                        <a:spcAft>
                          <a:spcPts val="0"/>
                        </a:spcAft>
                      </a:pPr>
                      <a:endParaRPr lang="en-GB" sz="1200" dirty="0">
                        <a:latin typeface="+mn-lt"/>
                        <a:ea typeface="Times New Roman"/>
                      </a:endParaRPr>
                    </a:p>
                    <a:p>
                      <a:pPr algn="l">
                        <a:spcAft>
                          <a:spcPts val="0"/>
                        </a:spcAft>
                      </a:pPr>
                      <a:endParaRPr lang="en-GB" sz="1200" dirty="0">
                        <a:latin typeface="+mn-lt"/>
                        <a:ea typeface="Times New Roman"/>
                      </a:endParaRPr>
                    </a:p>
                    <a:p>
                      <a:pPr algn="l">
                        <a:spcAft>
                          <a:spcPts val="0"/>
                        </a:spcAft>
                      </a:pPr>
                      <a:r>
                        <a:rPr lang="en-GB" sz="1200" dirty="0">
                          <a:latin typeface="+mn-lt"/>
                          <a:ea typeface="Times New Roman"/>
                        </a:rPr>
                        <a:t>2.</a:t>
                      </a:r>
                    </a:p>
                    <a:p>
                      <a:pPr algn="l">
                        <a:spcAft>
                          <a:spcPts val="0"/>
                        </a:spcAft>
                      </a:pPr>
                      <a:endParaRPr lang="en-GB" sz="1200" dirty="0">
                        <a:latin typeface="+mn-lt"/>
                        <a:ea typeface="Times New Roman"/>
                      </a:endParaRPr>
                    </a:p>
                    <a:p>
                      <a:pPr algn="l">
                        <a:spcAft>
                          <a:spcPts val="0"/>
                        </a:spcAft>
                      </a:pPr>
                      <a:endParaRPr lang="en-GB" sz="1200" dirty="0">
                        <a:latin typeface="+mn-lt"/>
                        <a:ea typeface="Times New Roman"/>
                      </a:endParaRPr>
                    </a:p>
                    <a:p>
                      <a:pPr algn="l">
                        <a:spcAft>
                          <a:spcPts val="0"/>
                        </a:spcAft>
                      </a:pPr>
                      <a:endParaRPr lang="en-GB" sz="1200" dirty="0">
                        <a:latin typeface="+mn-lt"/>
                        <a:ea typeface="Times New Roman"/>
                      </a:endParaRP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200" dirty="0">
                        <a:latin typeface="+mn-lt"/>
                        <a:ea typeface="Times New Roman"/>
                      </a:endParaRP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200" dirty="0">
                        <a:latin typeface="+mn-lt"/>
                        <a:ea typeface="Times New Roman"/>
                      </a:endParaRP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403834">
                <a:tc>
                  <a:txBody>
                    <a:bodyPr/>
                    <a:lstStyle/>
                    <a:p>
                      <a:pPr algn="ctr">
                        <a:spcAft>
                          <a:spcPts val="0"/>
                        </a:spcAft>
                      </a:pPr>
                      <a:r>
                        <a:rPr lang="en-GB" sz="1200" b="1" dirty="0">
                          <a:latin typeface="+mn-lt"/>
                          <a:ea typeface="Times New Roman"/>
                        </a:rPr>
                        <a:t>Ankle</a:t>
                      </a: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200" b="1" dirty="0">
                        <a:latin typeface="+mn-lt"/>
                        <a:ea typeface="Times New Roman"/>
                      </a:endParaRP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200" dirty="0">
                          <a:latin typeface="+mn-lt"/>
                          <a:ea typeface="Times New Roman"/>
                        </a:rPr>
                        <a:t>1.</a:t>
                      </a:r>
                    </a:p>
                    <a:p>
                      <a:pPr algn="l">
                        <a:spcAft>
                          <a:spcPts val="0"/>
                        </a:spcAft>
                      </a:pPr>
                      <a:r>
                        <a:rPr lang="en-GB" sz="1200" dirty="0">
                          <a:latin typeface="+mn-lt"/>
                          <a:ea typeface="Times New Roman"/>
                        </a:rPr>
                        <a:t>2.</a:t>
                      </a: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200">
                        <a:latin typeface="+mn-lt"/>
                        <a:ea typeface="Times New Roman"/>
                      </a:endParaRP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200" dirty="0">
                        <a:latin typeface="+mn-lt"/>
                        <a:ea typeface="Times New Roman"/>
                      </a:endParaRPr>
                    </a:p>
                  </a:txBody>
                  <a:tcPr marL="44824" marR="44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4459735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882550158"/>
              </p:ext>
            </p:extLst>
          </p:nvPr>
        </p:nvGraphicFramePr>
        <p:xfrm>
          <a:off x="6603179" y="159226"/>
          <a:ext cx="5447928" cy="6607331"/>
        </p:xfrm>
        <a:graphic>
          <a:graphicData uri="http://schemas.openxmlformats.org/drawingml/2006/table">
            <a:tbl>
              <a:tblPr firstRow="1" bandRow="1">
                <a:tableStyleId>{5940675A-B579-460E-94D1-54222C63F5DA}</a:tableStyleId>
              </a:tblPr>
              <a:tblGrid>
                <a:gridCol w="1368152">
                  <a:extLst>
                    <a:ext uri="{9D8B030D-6E8A-4147-A177-3AD203B41FA5}">
                      <a16:colId xmlns:a16="http://schemas.microsoft.com/office/drawing/2014/main" val="2271583128"/>
                    </a:ext>
                  </a:extLst>
                </a:gridCol>
                <a:gridCol w="4079776">
                  <a:extLst>
                    <a:ext uri="{9D8B030D-6E8A-4147-A177-3AD203B41FA5}">
                      <a16:colId xmlns:a16="http://schemas.microsoft.com/office/drawing/2014/main" val="825586357"/>
                    </a:ext>
                  </a:extLst>
                </a:gridCol>
              </a:tblGrid>
              <a:tr h="329908">
                <a:tc>
                  <a:txBody>
                    <a:bodyPr/>
                    <a:lstStyle/>
                    <a:p>
                      <a:pPr algn="ctr"/>
                      <a:r>
                        <a:rPr lang="en-GB" sz="1400" b="1" dirty="0"/>
                        <a:t>Structure</a:t>
                      </a:r>
                    </a:p>
                  </a:txBody>
                  <a:tcPr/>
                </a:tc>
                <a:tc>
                  <a:txBody>
                    <a:bodyPr/>
                    <a:lstStyle/>
                    <a:p>
                      <a:pPr algn="ctr"/>
                      <a:r>
                        <a:rPr lang="en-GB" sz="1400" b="1" dirty="0"/>
                        <a:t>Function</a:t>
                      </a:r>
                    </a:p>
                  </a:txBody>
                  <a:tcPr/>
                </a:tc>
                <a:extLst>
                  <a:ext uri="{0D108BD9-81ED-4DB2-BD59-A6C34878D82A}">
                    <a16:rowId xmlns:a16="http://schemas.microsoft.com/office/drawing/2014/main" val="1255519080"/>
                  </a:ext>
                </a:extLst>
              </a:tr>
              <a:tr h="481088">
                <a:tc>
                  <a:txBody>
                    <a:bodyPr/>
                    <a:lstStyle/>
                    <a:p>
                      <a:r>
                        <a:rPr lang="en-GB" sz="1200" dirty="0"/>
                        <a:t>Vena</a:t>
                      </a:r>
                      <a:r>
                        <a:rPr lang="en-GB" sz="1200" baseline="0" dirty="0"/>
                        <a:t> Cava</a:t>
                      </a:r>
                      <a:endParaRPr lang="en-GB" sz="1200" dirty="0"/>
                    </a:p>
                  </a:txBody>
                  <a:tcPr/>
                </a:tc>
                <a:tc>
                  <a:txBody>
                    <a:bodyPr/>
                    <a:lstStyle/>
                    <a:p>
                      <a:endParaRPr lang="en-GB" sz="1400" dirty="0"/>
                    </a:p>
                  </a:txBody>
                  <a:tcPr/>
                </a:tc>
                <a:extLst>
                  <a:ext uri="{0D108BD9-81ED-4DB2-BD59-A6C34878D82A}">
                    <a16:rowId xmlns:a16="http://schemas.microsoft.com/office/drawing/2014/main" val="750893162"/>
                  </a:ext>
                </a:extLst>
              </a:tr>
              <a:tr h="504367">
                <a:tc>
                  <a:txBody>
                    <a:bodyPr/>
                    <a:lstStyle/>
                    <a:p>
                      <a:r>
                        <a:rPr lang="en-GB" sz="1200" dirty="0"/>
                        <a:t>Right Atrium</a:t>
                      </a:r>
                    </a:p>
                  </a:txBody>
                  <a:tcPr/>
                </a:tc>
                <a:tc>
                  <a:txBody>
                    <a:bodyPr/>
                    <a:lstStyle/>
                    <a:p>
                      <a:endParaRPr lang="en-GB" sz="1400" dirty="0"/>
                    </a:p>
                  </a:txBody>
                  <a:tcPr/>
                </a:tc>
                <a:extLst>
                  <a:ext uri="{0D108BD9-81ED-4DB2-BD59-A6C34878D82A}">
                    <a16:rowId xmlns:a16="http://schemas.microsoft.com/office/drawing/2014/main" val="3952014172"/>
                  </a:ext>
                </a:extLst>
              </a:tr>
              <a:tr h="481088">
                <a:tc>
                  <a:txBody>
                    <a:bodyPr/>
                    <a:lstStyle/>
                    <a:p>
                      <a:r>
                        <a:rPr lang="en-GB" sz="1200" dirty="0"/>
                        <a:t>Tricuspid</a:t>
                      </a:r>
                      <a:r>
                        <a:rPr lang="en-GB" sz="1200" baseline="0" dirty="0"/>
                        <a:t> </a:t>
                      </a:r>
                      <a:r>
                        <a:rPr lang="en-GB" sz="1200" dirty="0"/>
                        <a:t>Valve</a:t>
                      </a:r>
                    </a:p>
                  </a:txBody>
                  <a:tcPr/>
                </a:tc>
                <a:tc>
                  <a:txBody>
                    <a:bodyPr/>
                    <a:lstStyle/>
                    <a:p>
                      <a:endParaRPr lang="en-GB" sz="1400" dirty="0"/>
                    </a:p>
                  </a:txBody>
                  <a:tcPr/>
                </a:tc>
                <a:extLst>
                  <a:ext uri="{0D108BD9-81ED-4DB2-BD59-A6C34878D82A}">
                    <a16:rowId xmlns:a16="http://schemas.microsoft.com/office/drawing/2014/main" val="367197885"/>
                  </a:ext>
                </a:extLst>
              </a:tr>
              <a:tr h="481088">
                <a:tc>
                  <a:txBody>
                    <a:bodyPr/>
                    <a:lstStyle/>
                    <a:p>
                      <a:r>
                        <a:rPr lang="en-GB" sz="1200" dirty="0"/>
                        <a:t>Right Ventricle</a:t>
                      </a:r>
                    </a:p>
                  </a:txBody>
                  <a:tcPr/>
                </a:tc>
                <a:tc>
                  <a:txBody>
                    <a:bodyPr/>
                    <a:lstStyle/>
                    <a:p>
                      <a:endParaRPr lang="en-GB" sz="1400" dirty="0"/>
                    </a:p>
                  </a:txBody>
                  <a:tcPr/>
                </a:tc>
                <a:extLst>
                  <a:ext uri="{0D108BD9-81ED-4DB2-BD59-A6C34878D82A}">
                    <a16:rowId xmlns:a16="http://schemas.microsoft.com/office/drawing/2014/main" val="1619693335"/>
                  </a:ext>
                </a:extLst>
              </a:tr>
              <a:tr h="481088">
                <a:tc>
                  <a:txBody>
                    <a:bodyPr/>
                    <a:lstStyle/>
                    <a:p>
                      <a:r>
                        <a:rPr lang="en-GB" sz="1200" dirty="0"/>
                        <a:t>Pulmonary Valve</a:t>
                      </a:r>
                    </a:p>
                  </a:txBody>
                  <a:tcPr/>
                </a:tc>
                <a:tc>
                  <a:txBody>
                    <a:bodyPr/>
                    <a:lstStyle/>
                    <a:p>
                      <a:endParaRPr lang="en-GB" sz="1400" dirty="0"/>
                    </a:p>
                  </a:txBody>
                  <a:tcPr/>
                </a:tc>
                <a:extLst>
                  <a:ext uri="{0D108BD9-81ED-4DB2-BD59-A6C34878D82A}">
                    <a16:rowId xmlns:a16="http://schemas.microsoft.com/office/drawing/2014/main" val="191449350"/>
                  </a:ext>
                </a:extLst>
              </a:tr>
              <a:tr h="481088">
                <a:tc>
                  <a:txBody>
                    <a:bodyPr/>
                    <a:lstStyle/>
                    <a:p>
                      <a:r>
                        <a:rPr lang="en-GB" sz="1200" dirty="0"/>
                        <a:t>Pulmonary Artery</a:t>
                      </a:r>
                    </a:p>
                  </a:txBody>
                  <a:tcPr/>
                </a:tc>
                <a:tc>
                  <a:txBody>
                    <a:bodyPr/>
                    <a:lstStyle/>
                    <a:p>
                      <a:endParaRPr lang="en-GB" sz="1400" dirty="0"/>
                    </a:p>
                  </a:txBody>
                  <a:tcPr/>
                </a:tc>
                <a:extLst>
                  <a:ext uri="{0D108BD9-81ED-4DB2-BD59-A6C34878D82A}">
                    <a16:rowId xmlns:a16="http://schemas.microsoft.com/office/drawing/2014/main" val="871952240"/>
                  </a:ext>
                </a:extLst>
              </a:tr>
              <a:tr h="481088">
                <a:tc>
                  <a:txBody>
                    <a:bodyPr/>
                    <a:lstStyle/>
                    <a:p>
                      <a:r>
                        <a:rPr lang="en-GB" sz="1200" dirty="0"/>
                        <a:t>Lungs</a:t>
                      </a:r>
                    </a:p>
                  </a:txBody>
                  <a:tcPr/>
                </a:tc>
                <a:tc>
                  <a:txBody>
                    <a:bodyPr/>
                    <a:lstStyle/>
                    <a:p>
                      <a:endParaRPr lang="en-GB" sz="1400" dirty="0"/>
                    </a:p>
                  </a:txBody>
                  <a:tcPr/>
                </a:tc>
                <a:extLst>
                  <a:ext uri="{0D108BD9-81ED-4DB2-BD59-A6C34878D82A}">
                    <a16:rowId xmlns:a16="http://schemas.microsoft.com/office/drawing/2014/main" val="1269702322"/>
                  </a:ext>
                </a:extLst>
              </a:tr>
              <a:tr h="481088">
                <a:tc>
                  <a:txBody>
                    <a:bodyPr/>
                    <a:lstStyle/>
                    <a:p>
                      <a:r>
                        <a:rPr lang="en-GB" sz="1200" dirty="0"/>
                        <a:t>Pulmonary Vein</a:t>
                      </a:r>
                    </a:p>
                  </a:txBody>
                  <a:tcPr/>
                </a:tc>
                <a:tc>
                  <a:txBody>
                    <a:bodyPr/>
                    <a:lstStyle/>
                    <a:p>
                      <a:endParaRPr lang="en-GB" sz="1400" dirty="0"/>
                    </a:p>
                  </a:txBody>
                  <a:tcPr/>
                </a:tc>
                <a:extLst>
                  <a:ext uri="{0D108BD9-81ED-4DB2-BD59-A6C34878D82A}">
                    <a16:rowId xmlns:a16="http://schemas.microsoft.com/office/drawing/2014/main" val="1863193443"/>
                  </a:ext>
                </a:extLst>
              </a:tr>
              <a:tr h="481088">
                <a:tc>
                  <a:txBody>
                    <a:bodyPr/>
                    <a:lstStyle/>
                    <a:p>
                      <a:r>
                        <a:rPr lang="en-GB" sz="1200" dirty="0"/>
                        <a:t>Left Atrium</a:t>
                      </a:r>
                    </a:p>
                  </a:txBody>
                  <a:tcPr/>
                </a:tc>
                <a:tc>
                  <a:txBody>
                    <a:bodyPr/>
                    <a:lstStyle/>
                    <a:p>
                      <a:endParaRPr lang="en-GB" sz="1400" dirty="0"/>
                    </a:p>
                  </a:txBody>
                  <a:tcPr/>
                </a:tc>
                <a:extLst>
                  <a:ext uri="{0D108BD9-81ED-4DB2-BD59-A6C34878D82A}">
                    <a16:rowId xmlns:a16="http://schemas.microsoft.com/office/drawing/2014/main" val="3390632854"/>
                  </a:ext>
                </a:extLst>
              </a:tr>
              <a:tr h="481088">
                <a:tc>
                  <a:txBody>
                    <a:bodyPr/>
                    <a:lstStyle/>
                    <a:p>
                      <a:r>
                        <a:rPr lang="en-GB" sz="1200" dirty="0"/>
                        <a:t>Bicuspid Valve</a:t>
                      </a:r>
                    </a:p>
                  </a:txBody>
                  <a:tcPr/>
                </a:tc>
                <a:tc>
                  <a:txBody>
                    <a:bodyPr/>
                    <a:lstStyle/>
                    <a:p>
                      <a:endParaRPr lang="en-GB" sz="1400" dirty="0"/>
                    </a:p>
                  </a:txBody>
                  <a:tcPr/>
                </a:tc>
                <a:extLst>
                  <a:ext uri="{0D108BD9-81ED-4DB2-BD59-A6C34878D82A}">
                    <a16:rowId xmlns:a16="http://schemas.microsoft.com/office/drawing/2014/main" val="2255475496"/>
                  </a:ext>
                </a:extLst>
              </a:tr>
              <a:tr h="481088">
                <a:tc>
                  <a:txBody>
                    <a:bodyPr/>
                    <a:lstStyle/>
                    <a:p>
                      <a:r>
                        <a:rPr lang="en-GB" sz="1200" dirty="0"/>
                        <a:t>Left Ventricle</a:t>
                      </a:r>
                    </a:p>
                  </a:txBody>
                  <a:tcPr/>
                </a:tc>
                <a:tc>
                  <a:txBody>
                    <a:bodyPr/>
                    <a:lstStyle/>
                    <a:p>
                      <a:endParaRPr lang="en-GB" sz="1400" dirty="0"/>
                    </a:p>
                  </a:txBody>
                  <a:tcPr/>
                </a:tc>
                <a:extLst>
                  <a:ext uri="{0D108BD9-81ED-4DB2-BD59-A6C34878D82A}">
                    <a16:rowId xmlns:a16="http://schemas.microsoft.com/office/drawing/2014/main" val="465875568"/>
                  </a:ext>
                </a:extLst>
              </a:tr>
              <a:tr h="481088">
                <a:tc>
                  <a:txBody>
                    <a:bodyPr/>
                    <a:lstStyle/>
                    <a:p>
                      <a:r>
                        <a:rPr lang="en-GB" sz="1200" dirty="0"/>
                        <a:t>Aortic Valve</a:t>
                      </a:r>
                    </a:p>
                  </a:txBody>
                  <a:tcPr/>
                </a:tc>
                <a:tc>
                  <a:txBody>
                    <a:bodyPr/>
                    <a:lstStyle/>
                    <a:p>
                      <a:endParaRPr lang="en-GB" sz="1400" dirty="0"/>
                    </a:p>
                  </a:txBody>
                  <a:tcPr/>
                </a:tc>
                <a:extLst>
                  <a:ext uri="{0D108BD9-81ED-4DB2-BD59-A6C34878D82A}">
                    <a16:rowId xmlns:a16="http://schemas.microsoft.com/office/drawing/2014/main" val="3269286139"/>
                  </a:ext>
                </a:extLst>
              </a:tr>
              <a:tr h="481088">
                <a:tc>
                  <a:txBody>
                    <a:bodyPr/>
                    <a:lstStyle/>
                    <a:p>
                      <a:r>
                        <a:rPr lang="en-GB" sz="1200" dirty="0"/>
                        <a:t>Aorta</a:t>
                      </a:r>
                    </a:p>
                  </a:txBody>
                  <a:tcPr/>
                </a:tc>
                <a:tc>
                  <a:txBody>
                    <a:bodyPr/>
                    <a:lstStyle/>
                    <a:p>
                      <a:endParaRPr lang="en-GB" sz="1400" dirty="0"/>
                    </a:p>
                  </a:txBody>
                  <a:tcPr/>
                </a:tc>
                <a:extLst>
                  <a:ext uri="{0D108BD9-81ED-4DB2-BD59-A6C34878D82A}">
                    <a16:rowId xmlns:a16="http://schemas.microsoft.com/office/drawing/2014/main" val="282034047"/>
                  </a:ext>
                </a:extLst>
              </a:tr>
            </a:tbl>
          </a:graphicData>
        </a:graphic>
      </p:graphicFrame>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1887" y="2586446"/>
            <a:ext cx="5316582" cy="4180111"/>
          </a:xfrm>
          <a:prstGeom prst="rect">
            <a:avLst/>
          </a:prstGeom>
        </p:spPr>
      </p:pic>
      <p:sp>
        <p:nvSpPr>
          <p:cNvPr id="4" name="Title 3"/>
          <p:cNvSpPr txBox="1">
            <a:spLocks/>
          </p:cNvSpPr>
          <p:nvPr/>
        </p:nvSpPr>
        <p:spPr>
          <a:xfrm>
            <a:off x="173182" y="90806"/>
            <a:ext cx="6279869" cy="479678"/>
          </a:xfrm>
          <a:prstGeom prst="rect">
            <a:avLst/>
          </a:prstGeom>
          <a:solidFill>
            <a:schemeClr val="bg1">
              <a:lumMod val="85000"/>
            </a:schemeClr>
          </a:solidFill>
          <a:ln>
            <a:solidFill>
              <a:schemeClr val="tx1"/>
            </a:solidFill>
          </a:ln>
        </p:spPr>
        <p:txBody>
          <a:bodyP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t>The Cardio-Vascular System</a:t>
            </a:r>
          </a:p>
        </p:txBody>
      </p:sp>
      <p:sp>
        <p:nvSpPr>
          <p:cNvPr id="2" name="Rectangle 1"/>
          <p:cNvSpPr/>
          <p:nvPr/>
        </p:nvSpPr>
        <p:spPr>
          <a:xfrm>
            <a:off x="173182" y="685726"/>
            <a:ext cx="6279868" cy="1677382"/>
          </a:xfrm>
          <a:prstGeom prst="rect">
            <a:avLst/>
          </a:prstGeom>
        </p:spPr>
        <p:txBody>
          <a:bodyPr wrap="square">
            <a:spAutoFit/>
          </a:bodyPr>
          <a:lstStyle/>
          <a:p>
            <a:r>
              <a:rPr lang="en-GB" sz="1300" b="1" u="sng" dirty="0"/>
              <a:t>Task One </a:t>
            </a:r>
          </a:p>
          <a:p>
            <a:r>
              <a:rPr lang="en-GB" sz="1300" dirty="0"/>
              <a:t>Label the heart.  Use the keywords (in the table opposite) to help ad the web page below. </a:t>
            </a:r>
          </a:p>
          <a:p>
            <a:r>
              <a:rPr lang="en-GB" sz="1300" b="1" u="sng" dirty="0"/>
              <a:t>Task Two</a:t>
            </a:r>
          </a:p>
          <a:p>
            <a:r>
              <a:rPr lang="en-GB" sz="1300" dirty="0"/>
              <a:t>Read the web page below and complete the table on the functions of the structures of the heart.</a:t>
            </a:r>
          </a:p>
          <a:p>
            <a:endParaRPr lang="en-GB" sz="1300" dirty="0"/>
          </a:p>
          <a:p>
            <a:r>
              <a:rPr lang="en-GB" sz="1300" dirty="0">
                <a:hlinkClick r:id="rId3"/>
              </a:rPr>
              <a:t>https://www.medicalnewstoday.com/articles/320565</a:t>
            </a:r>
            <a:r>
              <a:rPr lang="en-GB" sz="1300" dirty="0"/>
              <a:t> </a:t>
            </a:r>
          </a:p>
          <a:p>
            <a:endParaRPr lang="en-GB" sz="1200" dirty="0"/>
          </a:p>
        </p:txBody>
      </p:sp>
    </p:spTree>
    <p:extLst>
      <p:ext uri="{BB962C8B-B14F-4D97-AF65-F5344CB8AC3E}">
        <p14:creationId xmlns:p14="http://schemas.microsoft.com/office/powerpoint/2010/main" val="26561025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D60E74-B208-4488-A089-CE9B183CFC36}"/>
              </a:ext>
            </a:extLst>
          </p:cNvPr>
          <p:cNvSpPr>
            <a:spLocks noGrp="1"/>
          </p:cNvSpPr>
          <p:nvPr>
            <p:ph type="title"/>
          </p:nvPr>
        </p:nvSpPr>
        <p:spPr/>
        <p:txBody>
          <a:bodyPr/>
          <a:lstStyle/>
          <a:p>
            <a:r>
              <a:rPr lang="en-GB" dirty="0"/>
              <a:t>Unit 2: Sports Coaching</a:t>
            </a:r>
          </a:p>
        </p:txBody>
      </p:sp>
      <p:sp>
        <p:nvSpPr>
          <p:cNvPr id="3" name="Content Placeholder 2">
            <a:extLst>
              <a:ext uri="{FF2B5EF4-FFF2-40B4-BE49-F238E27FC236}">
                <a16:creationId xmlns:a16="http://schemas.microsoft.com/office/drawing/2014/main" id="{E077CA08-D561-48C9-814E-C2360307C028}"/>
              </a:ext>
            </a:extLst>
          </p:cNvPr>
          <p:cNvSpPr>
            <a:spLocks noGrp="1"/>
          </p:cNvSpPr>
          <p:nvPr>
            <p:ph idx="1"/>
          </p:nvPr>
        </p:nvSpPr>
        <p:spPr/>
        <p:txBody>
          <a:bodyPr/>
          <a:lstStyle/>
          <a:p>
            <a:r>
              <a:rPr lang="en-GB" dirty="0"/>
              <a:t>Design a 6 week training programme for a sport of you choice.</a:t>
            </a:r>
          </a:p>
          <a:p>
            <a:r>
              <a:rPr lang="en-GB" dirty="0"/>
              <a:t>The following template may help</a:t>
            </a:r>
          </a:p>
          <a:p>
            <a:pPr marL="0" indent="0">
              <a:buNone/>
            </a:pPr>
            <a:endParaRPr lang="en-GB" dirty="0"/>
          </a:p>
        </p:txBody>
      </p:sp>
      <p:graphicFrame>
        <p:nvGraphicFramePr>
          <p:cNvPr id="4" name="Table 4">
            <a:extLst>
              <a:ext uri="{FF2B5EF4-FFF2-40B4-BE49-F238E27FC236}">
                <a16:creationId xmlns:a16="http://schemas.microsoft.com/office/drawing/2014/main" id="{9B76787D-CA27-450D-B0C1-E0FD48EE11B8}"/>
              </a:ext>
            </a:extLst>
          </p:cNvPr>
          <p:cNvGraphicFramePr>
            <a:graphicFrameLocks noGrp="1"/>
          </p:cNvGraphicFramePr>
          <p:nvPr>
            <p:extLst>
              <p:ext uri="{D42A27DB-BD31-4B8C-83A1-F6EECF244321}">
                <p14:modId xmlns:p14="http://schemas.microsoft.com/office/powerpoint/2010/main" val="261844466"/>
              </p:ext>
            </p:extLst>
          </p:nvPr>
        </p:nvGraphicFramePr>
        <p:xfrm>
          <a:off x="1476461" y="3144085"/>
          <a:ext cx="9706064" cy="2865120"/>
        </p:xfrm>
        <a:graphic>
          <a:graphicData uri="http://schemas.openxmlformats.org/drawingml/2006/table">
            <a:tbl>
              <a:tblPr firstRow="1" bandRow="1">
                <a:tableStyleId>{5C22544A-7EE6-4342-B048-85BDC9FD1C3A}</a:tableStyleId>
              </a:tblPr>
              <a:tblGrid>
                <a:gridCol w="1068476">
                  <a:extLst>
                    <a:ext uri="{9D8B030D-6E8A-4147-A177-3AD203B41FA5}">
                      <a16:colId xmlns:a16="http://schemas.microsoft.com/office/drawing/2014/main" val="2320665878"/>
                    </a:ext>
                  </a:extLst>
                </a:gridCol>
                <a:gridCol w="2924685">
                  <a:extLst>
                    <a:ext uri="{9D8B030D-6E8A-4147-A177-3AD203B41FA5}">
                      <a16:colId xmlns:a16="http://schemas.microsoft.com/office/drawing/2014/main" val="3339573682"/>
                    </a:ext>
                  </a:extLst>
                </a:gridCol>
                <a:gridCol w="3229761">
                  <a:extLst>
                    <a:ext uri="{9D8B030D-6E8A-4147-A177-3AD203B41FA5}">
                      <a16:colId xmlns:a16="http://schemas.microsoft.com/office/drawing/2014/main" val="1719273599"/>
                    </a:ext>
                  </a:extLst>
                </a:gridCol>
                <a:gridCol w="2483142">
                  <a:extLst>
                    <a:ext uri="{9D8B030D-6E8A-4147-A177-3AD203B41FA5}">
                      <a16:colId xmlns:a16="http://schemas.microsoft.com/office/drawing/2014/main" val="2705798936"/>
                    </a:ext>
                  </a:extLst>
                </a:gridCol>
              </a:tblGrid>
              <a:tr h="370840">
                <a:tc>
                  <a:txBody>
                    <a:bodyPr/>
                    <a:lstStyle/>
                    <a:p>
                      <a:endParaRPr lang="en-GB" dirty="0"/>
                    </a:p>
                  </a:txBody>
                  <a:tcPr/>
                </a:tc>
                <a:tc>
                  <a:txBody>
                    <a:bodyPr/>
                    <a:lstStyle/>
                    <a:p>
                      <a:r>
                        <a:rPr lang="en-GB" dirty="0"/>
                        <a:t>What will I teach?</a:t>
                      </a:r>
                    </a:p>
                  </a:txBody>
                  <a:tcPr/>
                </a:tc>
                <a:tc>
                  <a:txBody>
                    <a:bodyPr/>
                    <a:lstStyle/>
                    <a:p>
                      <a:r>
                        <a:rPr lang="en-GB" dirty="0"/>
                        <a:t>How could I make things easier or harder?</a:t>
                      </a:r>
                    </a:p>
                  </a:txBody>
                  <a:tcPr/>
                </a:tc>
                <a:tc>
                  <a:txBody>
                    <a:bodyPr/>
                    <a:lstStyle/>
                    <a:p>
                      <a:r>
                        <a:rPr lang="en-GB" dirty="0"/>
                        <a:t>Equipment needed</a:t>
                      </a:r>
                    </a:p>
                  </a:txBody>
                  <a:tcPr/>
                </a:tc>
                <a:extLst>
                  <a:ext uri="{0D108BD9-81ED-4DB2-BD59-A6C34878D82A}">
                    <a16:rowId xmlns:a16="http://schemas.microsoft.com/office/drawing/2014/main" val="3772789778"/>
                  </a:ext>
                </a:extLst>
              </a:tr>
              <a:tr h="370840">
                <a:tc>
                  <a:txBody>
                    <a:bodyPr/>
                    <a:lstStyle/>
                    <a:p>
                      <a:r>
                        <a:rPr lang="en-GB" dirty="0"/>
                        <a:t>Week 1</a:t>
                      </a:r>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3622457602"/>
                  </a:ext>
                </a:extLst>
              </a:tr>
              <a:tr h="370840">
                <a:tc>
                  <a:txBody>
                    <a:bodyPr/>
                    <a:lstStyle/>
                    <a:p>
                      <a:r>
                        <a:rPr lang="en-GB" dirty="0"/>
                        <a:t>Week 2</a:t>
                      </a:r>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2156892136"/>
                  </a:ext>
                </a:extLst>
              </a:tr>
              <a:tr h="370840">
                <a:tc>
                  <a:txBody>
                    <a:bodyPr/>
                    <a:lstStyle/>
                    <a:p>
                      <a:r>
                        <a:rPr lang="en-GB" dirty="0"/>
                        <a:t>Week 3</a:t>
                      </a:r>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779269628"/>
                  </a:ext>
                </a:extLst>
              </a:tr>
              <a:tr h="370840">
                <a:tc>
                  <a:txBody>
                    <a:bodyPr/>
                    <a:lstStyle/>
                    <a:p>
                      <a:r>
                        <a:rPr lang="en-GB" dirty="0"/>
                        <a:t>Week 4</a:t>
                      </a:r>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3559595048"/>
                  </a:ext>
                </a:extLst>
              </a:tr>
              <a:tr h="370840">
                <a:tc>
                  <a:txBody>
                    <a:bodyPr/>
                    <a:lstStyle/>
                    <a:p>
                      <a:r>
                        <a:rPr lang="en-GB" dirty="0"/>
                        <a:t>Week 5</a:t>
                      </a:r>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4145089172"/>
                  </a:ext>
                </a:extLst>
              </a:tr>
              <a:tr h="370840">
                <a:tc>
                  <a:txBody>
                    <a:bodyPr/>
                    <a:lstStyle/>
                    <a:p>
                      <a:r>
                        <a:rPr lang="en-GB" dirty="0"/>
                        <a:t>Week 6</a:t>
                      </a:r>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3847617784"/>
                  </a:ext>
                </a:extLst>
              </a:tr>
            </a:tbl>
          </a:graphicData>
        </a:graphic>
      </p:graphicFrame>
    </p:spTree>
    <p:extLst>
      <p:ext uri="{BB962C8B-B14F-4D97-AF65-F5344CB8AC3E}">
        <p14:creationId xmlns:p14="http://schemas.microsoft.com/office/powerpoint/2010/main" val="13932352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Unit 3: Sporting organisations</a:t>
            </a:r>
          </a:p>
        </p:txBody>
      </p:sp>
      <p:sp>
        <p:nvSpPr>
          <p:cNvPr id="3" name="Content Placeholder 2"/>
          <p:cNvSpPr>
            <a:spLocks noGrp="1"/>
          </p:cNvSpPr>
          <p:nvPr>
            <p:ph idx="1"/>
          </p:nvPr>
        </p:nvSpPr>
        <p:spPr/>
        <p:txBody>
          <a:bodyPr>
            <a:normAutofit/>
          </a:bodyPr>
          <a:lstStyle/>
          <a:p>
            <a:pPr>
              <a:buNone/>
            </a:pPr>
            <a:r>
              <a:rPr lang="en-GB" dirty="0"/>
              <a:t>Find out about the following 3 organisations.  Produce a fact sheet for each one. What are their main aims? What schemes do they run? How are they financed and who do they give money to?</a:t>
            </a:r>
          </a:p>
          <a:p>
            <a:pPr>
              <a:buNone/>
            </a:pPr>
            <a:endParaRPr lang="en-GB" dirty="0"/>
          </a:p>
          <a:p>
            <a:pPr>
              <a:buNone/>
            </a:pPr>
            <a:endParaRPr lang="en-GB" dirty="0"/>
          </a:p>
          <a:p>
            <a:pPr>
              <a:buNone/>
            </a:pPr>
            <a:endParaRPr lang="en-GB" dirty="0"/>
          </a:p>
          <a:p>
            <a:pPr>
              <a:buNone/>
            </a:pPr>
            <a:endParaRPr lang="en-GB" dirty="0"/>
          </a:p>
          <a:p>
            <a:pPr>
              <a:buNone/>
            </a:pPr>
            <a:endParaRPr lang="en-GB" dirty="0"/>
          </a:p>
          <a:p>
            <a:pPr>
              <a:buNone/>
            </a:pPr>
            <a:r>
              <a:rPr lang="en-GB" dirty="0"/>
              <a:t>             </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4397" y="3685924"/>
            <a:ext cx="2095500" cy="2181225"/>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09785" y="4062161"/>
            <a:ext cx="3190875" cy="1428750"/>
          </a:xfrm>
          <a:prstGeom prst="rect">
            <a:avLst/>
          </a:prstGeom>
        </p:spPr>
      </p:pic>
      <p:pic>
        <p:nvPicPr>
          <p:cNvPr id="9" name="Content Placeholder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20549" y="3444388"/>
            <a:ext cx="3223964" cy="2664296"/>
          </a:xfrm>
          <a:prstGeom prst="rect">
            <a:avLst/>
          </a:prstGeom>
        </p:spPr>
      </p:pic>
    </p:spTree>
    <p:extLst>
      <p:ext uri="{BB962C8B-B14F-4D97-AF65-F5344CB8AC3E}">
        <p14:creationId xmlns:p14="http://schemas.microsoft.com/office/powerpoint/2010/main" val="18473542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83</TotalTime>
  <Words>543</Words>
  <Application>Microsoft Office PowerPoint</Application>
  <PresentationFormat>Widescreen</PresentationFormat>
  <Paragraphs>175</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Calibri Light</vt:lpstr>
      <vt:lpstr>Times New Roman</vt:lpstr>
      <vt:lpstr>Office Theme</vt:lpstr>
      <vt:lpstr>PowerPoint Presentation</vt:lpstr>
      <vt:lpstr>Unit 1: Joints, Muscles and Movements</vt:lpstr>
      <vt:lpstr>PowerPoint Presentation</vt:lpstr>
      <vt:lpstr>PowerPoint Presentation</vt:lpstr>
      <vt:lpstr>Unit 2: Sports Coaching</vt:lpstr>
      <vt:lpstr>Unit 3: Sporting organisations</vt:lpstr>
    </vt:vector>
  </TitlesOfParts>
  <Company>Edmonton County School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Joints, Muscles and Movements</dc:title>
  <dc:creator>James Marshall</dc:creator>
  <cp:lastModifiedBy>teacher</cp:lastModifiedBy>
  <cp:revision>17</cp:revision>
  <dcterms:created xsi:type="dcterms:W3CDTF">2018-06-15T07:21:59Z</dcterms:created>
  <dcterms:modified xsi:type="dcterms:W3CDTF">2020-04-21T20:35:02Z</dcterms:modified>
</cp:coreProperties>
</file>